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.xml" ContentType="application/vnd.openxmlformats-officedocument.presentationml.notesSlid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2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3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4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5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rawings/drawing2.xml" ContentType="application/vnd.openxmlformats-officedocument.drawingml.chartshapes+xml"/>
  <Override PartName="/ppt/charts/chart26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7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8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9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0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2"/>
  </p:notesMasterIdLst>
  <p:sldIdLst>
    <p:sldId id="355" r:id="rId5"/>
    <p:sldId id="361" r:id="rId6"/>
    <p:sldId id="300" r:id="rId7"/>
    <p:sldId id="362" r:id="rId8"/>
    <p:sldId id="360" r:id="rId9"/>
    <p:sldId id="357" r:id="rId10"/>
    <p:sldId id="363" r:id="rId11"/>
    <p:sldId id="371" r:id="rId12"/>
    <p:sldId id="366" r:id="rId13"/>
    <p:sldId id="365" r:id="rId14"/>
    <p:sldId id="367" r:id="rId15"/>
    <p:sldId id="368" r:id="rId16"/>
    <p:sldId id="298" r:id="rId17"/>
    <p:sldId id="307" r:id="rId18"/>
    <p:sldId id="309" r:id="rId19"/>
    <p:sldId id="317" r:id="rId20"/>
    <p:sldId id="324" r:id="rId21"/>
    <p:sldId id="325" r:id="rId22"/>
    <p:sldId id="326" r:id="rId23"/>
    <p:sldId id="327" r:id="rId24"/>
    <p:sldId id="329" r:id="rId25"/>
    <p:sldId id="328" r:id="rId26"/>
    <p:sldId id="308" r:id="rId27"/>
    <p:sldId id="323" r:id="rId28"/>
    <p:sldId id="330" r:id="rId29"/>
    <p:sldId id="331" r:id="rId30"/>
    <p:sldId id="332" r:id="rId31"/>
    <p:sldId id="310" r:id="rId32"/>
    <p:sldId id="322" r:id="rId33"/>
    <p:sldId id="333" r:id="rId34"/>
    <p:sldId id="311" r:id="rId35"/>
    <p:sldId id="321" r:id="rId36"/>
    <p:sldId id="334" r:id="rId37"/>
    <p:sldId id="335" r:id="rId38"/>
    <p:sldId id="336" r:id="rId39"/>
    <p:sldId id="339" r:id="rId40"/>
    <p:sldId id="350" r:id="rId41"/>
    <p:sldId id="337" r:id="rId42"/>
    <p:sldId id="338" r:id="rId43"/>
    <p:sldId id="340" r:id="rId44"/>
    <p:sldId id="349" r:id="rId45"/>
    <p:sldId id="352" r:id="rId46"/>
    <p:sldId id="353" r:id="rId47"/>
    <p:sldId id="354" r:id="rId48"/>
    <p:sldId id="312" r:id="rId49"/>
    <p:sldId id="320" r:id="rId50"/>
    <p:sldId id="341" r:id="rId51"/>
    <p:sldId id="313" r:id="rId52"/>
    <p:sldId id="319" r:id="rId53"/>
    <p:sldId id="342" r:id="rId54"/>
    <p:sldId id="343" r:id="rId55"/>
    <p:sldId id="344" r:id="rId56"/>
    <p:sldId id="345" r:id="rId57"/>
    <p:sldId id="346" r:id="rId58"/>
    <p:sldId id="351" r:id="rId59"/>
    <p:sldId id="314" r:id="rId60"/>
    <p:sldId id="318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AB47"/>
    <a:srgbClr val="001489"/>
    <a:srgbClr val="B3925A"/>
    <a:srgbClr val="7EBE20"/>
    <a:srgbClr val="7F7F7F"/>
    <a:srgbClr val="275317"/>
    <a:srgbClr val="3C2A53"/>
    <a:srgbClr val="011E6E"/>
    <a:srgbClr val="000000"/>
    <a:srgbClr val="5AC1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0" autoAdjust="0"/>
    <p:restoredTop sz="94660"/>
  </p:normalViewPr>
  <p:slideViewPr>
    <p:cSldViewPr snapToGrid="0">
      <p:cViewPr>
        <p:scale>
          <a:sx n="93" d="100"/>
          <a:sy n="93" d="100"/>
        </p:scale>
        <p:origin x="1098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tonybrook365-my.sharepoint.com/personal/ryan_barker_stonybrook_edu/Documents/NANO%20Tables%20and%20Char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stonybrook365-my.sharepoint.com/personal/ryan_barker_stonybrook_edu/Documents/NANO%20Tables%20and%20Char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stonybrook365-my.sharepoint.com/personal/ryan_barker_stonybrook_edu/Documents/NANO%20Tables%20and%20Char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stonybrook365-my.sharepoint.com/personal/ryan_barker_stonybrook_edu/Documents/NANO%20Tables%20and%20Chart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son%20Boyle\Downloads\nrg_ti_gasm__custom_19701162_spreadsheet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son%20Boyle\Downloads\PNGASEUUSDM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son%20Boyle\Downloads\Electricity%20consumption%20-%20World.csv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son%20Boyle\Downloads\Electricity%20consumption%20-%20World.csv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stonybrook365-my.sharepoint.com/personal/ryan_barker_stonybrook_edu/Documents/NANO%20Tables%20and%20Chart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stonybrook365-my.sharepoint.com/personal/ryan_barker_stonybrook_edu/Documents/NANO%20Tables%20and%20Chart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arke\Downloads\NANO_DCF_Model_v6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tonybrook365-my.sharepoint.com/personal/ryan_barker_stonybrook_edu/Documents/NANO%20Tables%20and%20Char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arke\Downloads\NANO_DCF_Model_v6_forBarks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arke\Downloads\NANO_DCF_Model_v6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arke\Downloads\NANO_DCF_Model_v6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arke\Downloads\AppendixShit%20(1)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arke\Downloads\AppendixShit%20(1)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arke\Downloads\AppendixShit.xlsx" TargetMode="Externa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chartUserShapes" Target="../drawings/drawing2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4cb32ea00eb2e399/Desktop/NNE%20Claude/Nano%20Nuclear%20Pro-Forma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https://stonybrook365-my.sharepoint.com/personal/ryan_barker_stonybrook_edu/Documents/NANO%20Tables%20and%20Charts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https://stonybrook365-my.sharepoint.com/personal/ryan_barker_stonybrook_edu/Documents/NANO%20Tables%20and%20Charts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https://stonybrook365-my.sharepoint.com/personal/ryan_barker_stonybrook_edu/Documents/NANO%20Tables%20and%20Charts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https://stonybrook365-my.sharepoint.com/personal/collin_williamson_stonybrook_edu/Documents/CFA%20Institute%20Challenge%20Report_Pie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stonybrook365-my.sharepoint.com/personal/collin_williamson_stonybrook_edu/Documents/CFA%20Institute%20Challenge%20Report_Pi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stonybrook365-my.sharepoint.com/personal/ryan_barker_stonybrook_edu/Documents/NANO%20Tables%20and%20Char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stonybrook365-my.sharepoint.com/personal/ryan_barker_stonybrook_edu/Documents/NANO%20Tables%20and%20Char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stonybrook365-my.sharepoint.com/personal/ryan_barker_stonybrook_edu/Documents/NANO%20Tables%20and%20Char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'Index Stock Chart'!$F$1:$F$2</c:f>
              <c:strCache>
                <c:ptCount val="2"/>
                <c:pt idx="1">
                  <c:v>Close</c:v>
                </c:pt>
              </c:strCache>
            </c:strRef>
          </c:tx>
          <c:spPr>
            <a:ln w="28575" cap="rnd">
              <a:solidFill>
                <a:srgbClr val="4EAB47"/>
              </a:solidFill>
              <a:round/>
            </a:ln>
            <a:effectLst/>
          </c:spPr>
          <c:marker>
            <c:symbol val="none"/>
          </c:marker>
          <c:dPt>
            <c:idx val="2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4A72-4700-BD61-9C28B730EFB1}"/>
              </c:ext>
            </c:extLst>
          </c:dPt>
          <c:cat>
            <c:numRef>
              <c:f>'Index Stock Chart'!$E$3:$E$274</c:f>
              <c:numCache>
                <c:formatCode>[$-F800]dddd\,\ mmmm\ dd\,\ yyyy</c:formatCode>
                <c:ptCount val="272"/>
                <c:pt idx="0">
                  <c:v>45673</c:v>
                </c:pt>
                <c:pt idx="1">
                  <c:v>45674</c:v>
                </c:pt>
                <c:pt idx="2">
                  <c:v>45678</c:v>
                </c:pt>
                <c:pt idx="3">
                  <c:v>45679</c:v>
                </c:pt>
                <c:pt idx="4">
                  <c:v>45680</c:v>
                </c:pt>
                <c:pt idx="5">
                  <c:v>45681</c:v>
                </c:pt>
                <c:pt idx="6">
                  <c:v>45684</c:v>
                </c:pt>
                <c:pt idx="7">
                  <c:v>45685</c:v>
                </c:pt>
                <c:pt idx="8">
                  <c:v>45686</c:v>
                </c:pt>
                <c:pt idx="9">
                  <c:v>45687</c:v>
                </c:pt>
                <c:pt idx="10">
                  <c:v>45688</c:v>
                </c:pt>
                <c:pt idx="11">
                  <c:v>45691</c:v>
                </c:pt>
                <c:pt idx="12">
                  <c:v>45692</c:v>
                </c:pt>
                <c:pt idx="13">
                  <c:v>45693</c:v>
                </c:pt>
                <c:pt idx="14">
                  <c:v>45694</c:v>
                </c:pt>
                <c:pt idx="15">
                  <c:v>45695</c:v>
                </c:pt>
                <c:pt idx="16">
                  <c:v>45698</c:v>
                </c:pt>
                <c:pt idx="17">
                  <c:v>45699</c:v>
                </c:pt>
                <c:pt idx="18">
                  <c:v>45700</c:v>
                </c:pt>
                <c:pt idx="19">
                  <c:v>45701</c:v>
                </c:pt>
                <c:pt idx="20">
                  <c:v>45702</c:v>
                </c:pt>
                <c:pt idx="21">
                  <c:v>45706</c:v>
                </c:pt>
                <c:pt idx="22">
                  <c:v>45707</c:v>
                </c:pt>
                <c:pt idx="23">
                  <c:v>45708</c:v>
                </c:pt>
                <c:pt idx="24">
                  <c:v>45709</c:v>
                </c:pt>
                <c:pt idx="25">
                  <c:v>45712</c:v>
                </c:pt>
                <c:pt idx="26">
                  <c:v>45713</c:v>
                </c:pt>
                <c:pt idx="27">
                  <c:v>45714</c:v>
                </c:pt>
                <c:pt idx="28">
                  <c:v>45715</c:v>
                </c:pt>
                <c:pt idx="29">
                  <c:v>45716</c:v>
                </c:pt>
                <c:pt idx="30">
                  <c:v>45719</c:v>
                </c:pt>
                <c:pt idx="31">
                  <c:v>45720</c:v>
                </c:pt>
                <c:pt idx="32">
                  <c:v>45721</c:v>
                </c:pt>
                <c:pt idx="33">
                  <c:v>45722</c:v>
                </c:pt>
                <c:pt idx="34">
                  <c:v>45723</c:v>
                </c:pt>
                <c:pt idx="35">
                  <c:v>45726</c:v>
                </c:pt>
                <c:pt idx="36">
                  <c:v>45727</c:v>
                </c:pt>
                <c:pt idx="37">
                  <c:v>45728</c:v>
                </c:pt>
                <c:pt idx="38">
                  <c:v>45729</c:v>
                </c:pt>
                <c:pt idx="39">
                  <c:v>45730</c:v>
                </c:pt>
                <c:pt idx="40">
                  <c:v>45733</c:v>
                </c:pt>
                <c:pt idx="41">
                  <c:v>45734</c:v>
                </c:pt>
                <c:pt idx="42">
                  <c:v>45735</c:v>
                </c:pt>
                <c:pt idx="43">
                  <c:v>45736</c:v>
                </c:pt>
                <c:pt idx="44">
                  <c:v>45737</c:v>
                </c:pt>
                <c:pt idx="45">
                  <c:v>45740</c:v>
                </c:pt>
                <c:pt idx="46">
                  <c:v>45741</c:v>
                </c:pt>
                <c:pt idx="47">
                  <c:v>45742</c:v>
                </c:pt>
                <c:pt idx="48">
                  <c:v>45743</c:v>
                </c:pt>
                <c:pt idx="49">
                  <c:v>45744</c:v>
                </c:pt>
                <c:pt idx="50">
                  <c:v>45747</c:v>
                </c:pt>
                <c:pt idx="51">
                  <c:v>45748</c:v>
                </c:pt>
                <c:pt idx="52">
                  <c:v>45749</c:v>
                </c:pt>
                <c:pt idx="53">
                  <c:v>45750</c:v>
                </c:pt>
                <c:pt idx="54">
                  <c:v>45751</c:v>
                </c:pt>
                <c:pt idx="55">
                  <c:v>45754</c:v>
                </c:pt>
                <c:pt idx="56">
                  <c:v>45755</c:v>
                </c:pt>
                <c:pt idx="57">
                  <c:v>45756</c:v>
                </c:pt>
                <c:pt idx="58">
                  <c:v>45757</c:v>
                </c:pt>
                <c:pt idx="59">
                  <c:v>45758</c:v>
                </c:pt>
                <c:pt idx="60">
                  <c:v>45761</c:v>
                </c:pt>
                <c:pt idx="61">
                  <c:v>45762</c:v>
                </c:pt>
                <c:pt idx="62">
                  <c:v>45763</c:v>
                </c:pt>
                <c:pt idx="63">
                  <c:v>45764</c:v>
                </c:pt>
                <c:pt idx="64">
                  <c:v>45768</c:v>
                </c:pt>
                <c:pt idx="65">
                  <c:v>45769</c:v>
                </c:pt>
                <c:pt idx="66">
                  <c:v>45770</c:v>
                </c:pt>
                <c:pt idx="67">
                  <c:v>45771</c:v>
                </c:pt>
                <c:pt idx="68">
                  <c:v>45772</c:v>
                </c:pt>
                <c:pt idx="69">
                  <c:v>45775</c:v>
                </c:pt>
                <c:pt idx="70">
                  <c:v>45776</c:v>
                </c:pt>
                <c:pt idx="71">
                  <c:v>45777</c:v>
                </c:pt>
                <c:pt idx="72">
                  <c:v>45778</c:v>
                </c:pt>
                <c:pt idx="73">
                  <c:v>45779</c:v>
                </c:pt>
                <c:pt idx="74">
                  <c:v>45782</c:v>
                </c:pt>
                <c:pt idx="75">
                  <c:v>45783</c:v>
                </c:pt>
                <c:pt idx="76">
                  <c:v>45784</c:v>
                </c:pt>
                <c:pt idx="77">
                  <c:v>45785</c:v>
                </c:pt>
                <c:pt idx="78">
                  <c:v>45786</c:v>
                </c:pt>
                <c:pt idx="79">
                  <c:v>45789</c:v>
                </c:pt>
                <c:pt idx="80">
                  <c:v>45790</c:v>
                </c:pt>
                <c:pt idx="81">
                  <c:v>45791</c:v>
                </c:pt>
                <c:pt idx="82">
                  <c:v>45792</c:v>
                </c:pt>
                <c:pt idx="83">
                  <c:v>45793</c:v>
                </c:pt>
                <c:pt idx="84">
                  <c:v>45796</c:v>
                </c:pt>
                <c:pt idx="85">
                  <c:v>45797</c:v>
                </c:pt>
                <c:pt idx="86">
                  <c:v>45798</c:v>
                </c:pt>
                <c:pt idx="87">
                  <c:v>45799</c:v>
                </c:pt>
                <c:pt idx="88">
                  <c:v>45800</c:v>
                </c:pt>
                <c:pt idx="89">
                  <c:v>45804</c:v>
                </c:pt>
                <c:pt idx="90">
                  <c:v>45805</c:v>
                </c:pt>
                <c:pt idx="91">
                  <c:v>45806</c:v>
                </c:pt>
                <c:pt idx="92">
                  <c:v>45807</c:v>
                </c:pt>
                <c:pt idx="93">
                  <c:v>45810</c:v>
                </c:pt>
                <c:pt idx="94">
                  <c:v>45811</c:v>
                </c:pt>
                <c:pt idx="95">
                  <c:v>45812</c:v>
                </c:pt>
                <c:pt idx="96">
                  <c:v>45813</c:v>
                </c:pt>
                <c:pt idx="97">
                  <c:v>45814</c:v>
                </c:pt>
                <c:pt idx="98">
                  <c:v>45817</c:v>
                </c:pt>
                <c:pt idx="99">
                  <c:v>45818</c:v>
                </c:pt>
                <c:pt idx="100">
                  <c:v>45819</c:v>
                </c:pt>
                <c:pt idx="101">
                  <c:v>45820</c:v>
                </c:pt>
                <c:pt idx="102">
                  <c:v>45821</c:v>
                </c:pt>
                <c:pt idx="103">
                  <c:v>45824</c:v>
                </c:pt>
                <c:pt idx="104">
                  <c:v>45825</c:v>
                </c:pt>
                <c:pt idx="105">
                  <c:v>45826</c:v>
                </c:pt>
                <c:pt idx="106">
                  <c:v>45828</c:v>
                </c:pt>
                <c:pt idx="107">
                  <c:v>45831</c:v>
                </c:pt>
                <c:pt idx="108">
                  <c:v>45832</c:v>
                </c:pt>
                <c:pt idx="109">
                  <c:v>45833</c:v>
                </c:pt>
                <c:pt idx="110">
                  <c:v>45834</c:v>
                </c:pt>
                <c:pt idx="111">
                  <c:v>45835</c:v>
                </c:pt>
                <c:pt idx="112">
                  <c:v>45838</c:v>
                </c:pt>
                <c:pt idx="113">
                  <c:v>45839</c:v>
                </c:pt>
                <c:pt idx="114">
                  <c:v>45840</c:v>
                </c:pt>
                <c:pt idx="115">
                  <c:v>45841</c:v>
                </c:pt>
                <c:pt idx="116">
                  <c:v>45845</c:v>
                </c:pt>
                <c:pt idx="117">
                  <c:v>45846</c:v>
                </c:pt>
                <c:pt idx="118">
                  <c:v>45847</c:v>
                </c:pt>
                <c:pt idx="119">
                  <c:v>45848</c:v>
                </c:pt>
                <c:pt idx="120">
                  <c:v>45849</c:v>
                </c:pt>
                <c:pt idx="121">
                  <c:v>45852</c:v>
                </c:pt>
                <c:pt idx="122">
                  <c:v>45853</c:v>
                </c:pt>
                <c:pt idx="123">
                  <c:v>45854</c:v>
                </c:pt>
                <c:pt idx="124">
                  <c:v>45855</c:v>
                </c:pt>
                <c:pt idx="125">
                  <c:v>45856</c:v>
                </c:pt>
                <c:pt idx="126">
                  <c:v>45859</c:v>
                </c:pt>
                <c:pt idx="127">
                  <c:v>45860</c:v>
                </c:pt>
                <c:pt idx="128">
                  <c:v>45861</c:v>
                </c:pt>
                <c:pt idx="129">
                  <c:v>45862</c:v>
                </c:pt>
                <c:pt idx="130">
                  <c:v>45863</c:v>
                </c:pt>
                <c:pt idx="131">
                  <c:v>45866</c:v>
                </c:pt>
                <c:pt idx="132">
                  <c:v>45867</c:v>
                </c:pt>
                <c:pt idx="133">
                  <c:v>45868</c:v>
                </c:pt>
                <c:pt idx="134">
                  <c:v>45869</c:v>
                </c:pt>
                <c:pt idx="135">
                  <c:v>45870</c:v>
                </c:pt>
                <c:pt idx="136">
                  <c:v>45873</c:v>
                </c:pt>
                <c:pt idx="137">
                  <c:v>45874</c:v>
                </c:pt>
                <c:pt idx="138">
                  <c:v>45875</c:v>
                </c:pt>
                <c:pt idx="139">
                  <c:v>45876</c:v>
                </c:pt>
                <c:pt idx="140">
                  <c:v>45877</c:v>
                </c:pt>
                <c:pt idx="141">
                  <c:v>45880</c:v>
                </c:pt>
                <c:pt idx="142">
                  <c:v>45881</c:v>
                </c:pt>
                <c:pt idx="143">
                  <c:v>45882</c:v>
                </c:pt>
                <c:pt idx="144">
                  <c:v>45883</c:v>
                </c:pt>
                <c:pt idx="145">
                  <c:v>45884</c:v>
                </c:pt>
                <c:pt idx="146">
                  <c:v>45887</c:v>
                </c:pt>
                <c:pt idx="147">
                  <c:v>45888</c:v>
                </c:pt>
                <c:pt idx="148">
                  <c:v>45889</c:v>
                </c:pt>
                <c:pt idx="149">
                  <c:v>45890</c:v>
                </c:pt>
                <c:pt idx="150">
                  <c:v>45891</c:v>
                </c:pt>
                <c:pt idx="151">
                  <c:v>45894</c:v>
                </c:pt>
                <c:pt idx="152">
                  <c:v>45895</c:v>
                </c:pt>
                <c:pt idx="153">
                  <c:v>45896</c:v>
                </c:pt>
                <c:pt idx="154">
                  <c:v>45897</c:v>
                </c:pt>
                <c:pt idx="155">
                  <c:v>45898</c:v>
                </c:pt>
                <c:pt idx="156">
                  <c:v>45902</c:v>
                </c:pt>
                <c:pt idx="157">
                  <c:v>45903</c:v>
                </c:pt>
                <c:pt idx="158">
                  <c:v>45904</c:v>
                </c:pt>
                <c:pt idx="159">
                  <c:v>45905</c:v>
                </c:pt>
                <c:pt idx="160">
                  <c:v>45908</c:v>
                </c:pt>
                <c:pt idx="161">
                  <c:v>45909</c:v>
                </c:pt>
                <c:pt idx="162">
                  <c:v>45910</c:v>
                </c:pt>
                <c:pt idx="163">
                  <c:v>45911</c:v>
                </c:pt>
                <c:pt idx="164">
                  <c:v>45912</c:v>
                </c:pt>
                <c:pt idx="165">
                  <c:v>45915</c:v>
                </c:pt>
                <c:pt idx="166">
                  <c:v>45916</c:v>
                </c:pt>
                <c:pt idx="167">
                  <c:v>45917</c:v>
                </c:pt>
                <c:pt idx="168">
                  <c:v>45918</c:v>
                </c:pt>
                <c:pt idx="169">
                  <c:v>45919</c:v>
                </c:pt>
                <c:pt idx="170">
                  <c:v>45922</c:v>
                </c:pt>
                <c:pt idx="171">
                  <c:v>45923</c:v>
                </c:pt>
                <c:pt idx="172">
                  <c:v>45924</c:v>
                </c:pt>
                <c:pt idx="173">
                  <c:v>45925</c:v>
                </c:pt>
                <c:pt idx="174">
                  <c:v>45926</c:v>
                </c:pt>
                <c:pt idx="175">
                  <c:v>45929</c:v>
                </c:pt>
                <c:pt idx="176">
                  <c:v>45930</c:v>
                </c:pt>
                <c:pt idx="177">
                  <c:v>45931</c:v>
                </c:pt>
                <c:pt idx="178">
                  <c:v>45932</c:v>
                </c:pt>
                <c:pt idx="179">
                  <c:v>45933</c:v>
                </c:pt>
                <c:pt idx="180">
                  <c:v>45936</c:v>
                </c:pt>
                <c:pt idx="181">
                  <c:v>45937</c:v>
                </c:pt>
                <c:pt idx="182">
                  <c:v>45938</c:v>
                </c:pt>
                <c:pt idx="183">
                  <c:v>45939</c:v>
                </c:pt>
                <c:pt idx="184">
                  <c:v>45940</c:v>
                </c:pt>
                <c:pt idx="185">
                  <c:v>45943</c:v>
                </c:pt>
                <c:pt idx="186">
                  <c:v>45944</c:v>
                </c:pt>
                <c:pt idx="187">
                  <c:v>45945</c:v>
                </c:pt>
                <c:pt idx="188">
                  <c:v>45946</c:v>
                </c:pt>
                <c:pt idx="189">
                  <c:v>45947</c:v>
                </c:pt>
                <c:pt idx="190">
                  <c:v>45950</c:v>
                </c:pt>
                <c:pt idx="191">
                  <c:v>45951</c:v>
                </c:pt>
                <c:pt idx="192">
                  <c:v>45952</c:v>
                </c:pt>
                <c:pt idx="193">
                  <c:v>45953</c:v>
                </c:pt>
                <c:pt idx="194">
                  <c:v>45954</c:v>
                </c:pt>
                <c:pt idx="195">
                  <c:v>45957</c:v>
                </c:pt>
                <c:pt idx="196">
                  <c:v>45958</c:v>
                </c:pt>
                <c:pt idx="197">
                  <c:v>45959</c:v>
                </c:pt>
                <c:pt idx="198">
                  <c:v>45960</c:v>
                </c:pt>
                <c:pt idx="199">
                  <c:v>45961</c:v>
                </c:pt>
                <c:pt idx="200">
                  <c:v>45964</c:v>
                </c:pt>
                <c:pt idx="201">
                  <c:v>45965</c:v>
                </c:pt>
                <c:pt idx="202">
                  <c:v>45966</c:v>
                </c:pt>
                <c:pt idx="203">
                  <c:v>45967</c:v>
                </c:pt>
                <c:pt idx="204">
                  <c:v>45968</c:v>
                </c:pt>
                <c:pt idx="205">
                  <c:v>45971</c:v>
                </c:pt>
                <c:pt idx="206">
                  <c:v>45972</c:v>
                </c:pt>
                <c:pt idx="207">
                  <c:v>45973</c:v>
                </c:pt>
                <c:pt idx="208">
                  <c:v>45974</c:v>
                </c:pt>
                <c:pt idx="209">
                  <c:v>45975</c:v>
                </c:pt>
                <c:pt idx="210">
                  <c:v>45978</c:v>
                </c:pt>
                <c:pt idx="211">
                  <c:v>45979</c:v>
                </c:pt>
                <c:pt idx="212">
                  <c:v>45980</c:v>
                </c:pt>
                <c:pt idx="213">
                  <c:v>45981</c:v>
                </c:pt>
                <c:pt idx="214">
                  <c:v>45982</c:v>
                </c:pt>
                <c:pt idx="215">
                  <c:v>45985</c:v>
                </c:pt>
                <c:pt idx="216">
                  <c:v>45986</c:v>
                </c:pt>
                <c:pt idx="217">
                  <c:v>45987</c:v>
                </c:pt>
                <c:pt idx="218">
                  <c:v>45989</c:v>
                </c:pt>
                <c:pt idx="219">
                  <c:v>45992</c:v>
                </c:pt>
                <c:pt idx="220">
                  <c:v>45993</c:v>
                </c:pt>
                <c:pt idx="221">
                  <c:v>45994</c:v>
                </c:pt>
                <c:pt idx="222">
                  <c:v>45995</c:v>
                </c:pt>
                <c:pt idx="223">
                  <c:v>45996</c:v>
                </c:pt>
                <c:pt idx="224">
                  <c:v>45999</c:v>
                </c:pt>
                <c:pt idx="225">
                  <c:v>46000</c:v>
                </c:pt>
                <c:pt idx="226">
                  <c:v>46001</c:v>
                </c:pt>
                <c:pt idx="227">
                  <c:v>46002</c:v>
                </c:pt>
                <c:pt idx="228">
                  <c:v>46003</c:v>
                </c:pt>
                <c:pt idx="229">
                  <c:v>46006</c:v>
                </c:pt>
                <c:pt idx="230">
                  <c:v>46007</c:v>
                </c:pt>
                <c:pt idx="231">
                  <c:v>46008</c:v>
                </c:pt>
                <c:pt idx="232">
                  <c:v>46009</c:v>
                </c:pt>
                <c:pt idx="233">
                  <c:v>46010</c:v>
                </c:pt>
                <c:pt idx="234">
                  <c:v>46013</c:v>
                </c:pt>
                <c:pt idx="235">
                  <c:v>46014</c:v>
                </c:pt>
                <c:pt idx="236">
                  <c:v>46015</c:v>
                </c:pt>
                <c:pt idx="237">
                  <c:v>46017</c:v>
                </c:pt>
                <c:pt idx="238">
                  <c:v>46020</c:v>
                </c:pt>
                <c:pt idx="239">
                  <c:v>46021</c:v>
                </c:pt>
                <c:pt idx="240">
                  <c:v>46022</c:v>
                </c:pt>
                <c:pt idx="241">
                  <c:v>46024</c:v>
                </c:pt>
                <c:pt idx="242">
                  <c:v>46027</c:v>
                </c:pt>
                <c:pt idx="243">
                  <c:v>46028</c:v>
                </c:pt>
                <c:pt idx="244">
                  <c:v>46029</c:v>
                </c:pt>
                <c:pt idx="245">
                  <c:v>46030</c:v>
                </c:pt>
                <c:pt idx="246">
                  <c:v>46031</c:v>
                </c:pt>
                <c:pt idx="247">
                  <c:v>46034</c:v>
                </c:pt>
                <c:pt idx="248">
                  <c:v>46035</c:v>
                </c:pt>
                <c:pt idx="249">
                  <c:v>46036</c:v>
                </c:pt>
                <c:pt idx="250">
                  <c:v>46037</c:v>
                </c:pt>
                <c:pt idx="251">
                  <c:v>46038</c:v>
                </c:pt>
                <c:pt idx="252">
                  <c:v>46042</c:v>
                </c:pt>
                <c:pt idx="253">
                  <c:v>46043</c:v>
                </c:pt>
                <c:pt idx="254">
                  <c:v>46044</c:v>
                </c:pt>
                <c:pt idx="255">
                  <c:v>46045</c:v>
                </c:pt>
                <c:pt idx="256">
                  <c:v>46048</c:v>
                </c:pt>
                <c:pt idx="257">
                  <c:v>46049</c:v>
                </c:pt>
                <c:pt idx="258">
                  <c:v>46050</c:v>
                </c:pt>
                <c:pt idx="259">
                  <c:v>46051</c:v>
                </c:pt>
                <c:pt idx="260">
                  <c:v>46052</c:v>
                </c:pt>
                <c:pt idx="261">
                  <c:v>46055</c:v>
                </c:pt>
                <c:pt idx="262">
                  <c:v>46056</c:v>
                </c:pt>
                <c:pt idx="263">
                  <c:v>46057</c:v>
                </c:pt>
                <c:pt idx="264">
                  <c:v>46058</c:v>
                </c:pt>
                <c:pt idx="265">
                  <c:v>46059</c:v>
                </c:pt>
                <c:pt idx="266">
                  <c:v>46062</c:v>
                </c:pt>
                <c:pt idx="267">
                  <c:v>46063</c:v>
                </c:pt>
                <c:pt idx="268">
                  <c:v>46064</c:v>
                </c:pt>
                <c:pt idx="269">
                  <c:v>46065</c:v>
                </c:pt>
                <c:pt idx="270">
                  <c:v>46066</c:v>
                </c:pt>
                <c:pt idx="271">
                  <c:v>46070</c:v>
                </c:pt>
              </c:numCache>
            </c:numRef>
          </c:cat>
          <c:val>
            <c:numRef>
              <c:f>'Index Stock Chart'!$F$3:$F$274</c:f>
              <c:numCache>
                <c:formatCode>_([$$-409]* #,##0.00_);_([$$-409]* \(#,##0.00\);_([$$-409]* "-"??_);_(@_)</c:formatCode>
                <c:ptCount val="272"/>
                <c:pt idx="0">
                  <c:v>23.41</c:v>
                </c:pt>
                <c:pt idx="1">
                  <c:v>24.71</c:v>
                </c:pt>
                <c:pt idx="2">
                  <c:v>32.18</c:v>
                </c:pt>
                <c:pt idx="3">
                  <c:v>36.450000000000003</c:v>
                </c:pt>
                <c:pt idx="4">
                  <c:v>42.74</c:v>
                </c:pt>
                <c:pt idx="5">
                  <c:v>44.51</c:v>
                </c:pt>
                <c:pt idx="6">
                  <c:v>33.26</c:v>
                </c:pt>
                <c:pt idx="7">
                  <c:v>34.79</c:v>
                </c:pt>
                <c:pt idx="8">
                  <c:v>36.54</c:v>
                </c:pt>
                <c:pt idx="9">
                  <c:v>40.01</c:v>
                </c:pt>
                <c:pt idx="10">
                  <c:v>38.619999999999997</c:v>
                </c:pt>
                <c:pt idx="11">
                  <c:v>38.1</c:v>
                </c:pt>
                <c:pt idx="12">
                  <c:v>37.07</c:v>
                </c:pt>
                <c:pt idx="13">
                  <c:v>35.36</c:v>
                </c:pt>
                <c:pt idx="14">
                  <c:v>33.56</c:v>
                </c:pt>
                <c:pt idx="15">
                  <c:v>35.284999999999997</c:v>
                </c:pt>
                <c:pt idx="16">
                  <c:v>35.11</c:v>
                </c:pt>
                <c:pt idx="17">
                  <c:v>32.200000000000003</c:v>
                </c:pt>
                <c:pt idx="18">
                  <c:v>34.619999999999997</c:v>
                </c:pt>
                <c:pt idx="19">
                  <c:v>33.729999999999997</c:v>
                </c:pt>
                <c:pt idx="20">
                  <c:v>32.49</c:v>
                </c:pt>
                <c:pt idx="21">
                  <c:v>31.5</c:v>
                </c:pt>
                <c:pt idx="22">
                  <c:v>31.48</c:v>
                </c:pt>
                <c:pt idx="23">
                  <c:v>30.63</c:v>
                </c:pt>
                <c:pt idx="24">
                  <c:v>28.94</c:v>
                </c:pt>
                <c:pt idx="25">
                  <c:v>26.66</c:v>
                </c:pt>
                <c:pt idx="26">
                  <c:v>25.5</c:v>
                </c:pt>
                <c:pt idx="27">
                  <c:v>29.64</c:v>
                </c:pt>
                <c:pt idx="28">
                  <c:v>27.55</c:v>
                </c:pt>
                <c:pt idx="29">
                  <c:v>28.79</c:v>
                </c:pt>
                <c:pt idx="30">
                  <c:v>27.2</c:v>
                </c:pt>
                <c:pt idx="31">
                  <c:v>28.62</c:v>
                </c:pt>
                <c:pt idx="32">
                  <c:v>28.77</c:v>
                </c:pt>
                <c:pt idx="33">
                  <c:v>26.97</c:v>
                </c:pt>
                <c:pt idx="34">
                  <c:v>26.98</c:v>
                </c:pt>
                <c:pt idx="35">
                  <c:v>25.23</c:v>
                </c:pt>
                <c:pt idx="36">
                  <c:v>27.53</c:v>
                </c:pt>
                <c:pt idx="37">
                  <c:v>27.78</c:v>
                </c:pt>
                <c:pt idx="38">
                  <c:v>28.32</c:v>
                </c:pt>
                <c:pt idx="39">
                  <c:v>30.26</c:v>
                </c:pt>
                <c:pt idx="40">
                  <c:v>30.61</c:v>
                </c:pt>
                <c:pt idx="41">
                  <c:v>30.12</c:v>
                </c:pt>
                <c:pt idx="42">
                  <c:v>31.26</c:v>
                </c:pt>
                <c:pt idx="43">
                  <c:v>30.92</c:v>
                </c:pt>
                <c:pt idx="44">
                  <c:v>30.19</c:v>
                </c:pt>
                <c:pt idx="45">
                  <c:v>32.93</c:v>
                </c:pt>
                <c:pt idx="46">
                  <c:v>31.63</c:v>
                </c:pt>
                <c:pt idx="47">
                  <c:v>29.33</c:v>
                </c:pt>
                <c:pt idx="48">
                  <c:v>28.25</c:v>
                </c:pt>
                <c:pt idx="49">
                  <c:v>26.77</c:v>
                </c:pt>
                <c:pt idx="50">
                  <c:v>26.46</c:v>
                </c:pt>
                <c:pt idx="51">
                  <c:v>25.96</c:v>
                </c:pt>
                <c:pt idx="52">
                  <c:v>24.5</c:v>
                </c:pt>
                <c:pt idx="53">
                  <c:v>23.47</c:v>
                </c:pt>
                <c:pt idx="54">
                  <c:v>21.45</c:v>
                </c:pt>
                <c:pt idx="55">
                  <c:v>23.07</c:v>
                </c:pt>
                <c:pt idx="56">
                  <c:v>22.62</c:v>
                </c:pt>
                <c:pt idx="57">
                  <c:v>24.74</c:v>
                </c:pt>
                <c:pt idx="58">
                  <c:v>22.75</c:v>
                </c:pt>
                <c:pt idx="59">
                  <c:v>23.27</c:v>
                </c:pt>
                <c:pt idx="60">
                  <c:v>23.44</c:v>
                </c:pt>
                <c:pt idx="61">
                  <c:v>22.15</c:v>
                </c:pt>
                <c:pt idx="62">
                  <c:v>20.52</c:v>
                </c:pt>
                <c:pt idx="63">
                  <c:v>19.86</c:v>
                </c:pt>
                <c:pt idx="64">
                  <c:v>18.52</c:v>
                </c:pt>
                <c:pt idx="65">
                  <c:v>19.190000000000001</c:v>
                </c:pt>
                <c:pt idx="66">
                  <c:v>20.52</c:v>
                </c:pt>
                <c:pt idx="67">
                  <c:v>23.05</c:v>
                </c:pt>
                <c:pt idx="68">
                  <c:v>22.92</c:v>
                </c:pt>
                <c:pt idx="69">
                  <c:v>23.86</c:v>
                </c:pt>
                <c:pt idx="70">
                  <c:v>23.27</c:v>
                </c:pt>
                <c:pt idx="71">
                  <c:v>22.75</c:v>
                </c:pt>
                <c:pt idx="72">
                  <c:v>23.46</c:v>
                </c:pt>
                <c:pt idx="73">
                  <c:v>24.19</c:v>
                </c:pt>
                <c:pt idx="74">
                  <c:v>23.36</c:v>
                </c:pt>
                <c:pt idx="75">
                  <c:v>25.12</c:v>
                </c:pt>
                <c:pt idx="76">
                  <c:v>23.52</c:v>
                </c:pt>
                <c:pt idx="77">
                  <c:v>23.47</c:v>
                </c:pt>
                <c:pt idx="78">
                  <c:v>24.06</c:v>
                </c:pt>
                <c:pt idx="79">
                  <c:v>25.17</c:v>
                </c:pt>
                <c:pt idx="80">
                  <c:v>27.32</c:v>
                </c:pt>
                <c:pt idx="81">
                  <c:v>26.48</c:v>
                </c:pt>
                <c:pt idx="82">
                  <c:v>26.07</c:v>
                </c:pt>
                <c:pt idx="83">
                  <c:v>27.25</c:v>
                </c:pt>
                <c:pt idx="84">
                  <c:v>26.84</c:v>
                </c:pt>
                <c:pt idx="85">
                  <c:v>25.91</c:v>
                </c:pt>
                <c:pt idx="86">
                  <c:v>25.7</c:v>
                </c:pt>
                <c:pt idx="87">
                  <c:v>27.57</c:v>
                </c:pt>
                <c:pt idx="88">
                  <c:v>35.86</c:v>
                </c:pt>
                <c:pt idx="89">
                  <c:v>34.89</c:v>
                </c:pt>
                <c:pt idx="90">
                  <c:v>31.94</c:v>
                </c:pt>
                <c:pt idx="91">
                  <c:v>31.14</c:v>
                </c:pt>
                <c:pt idx="92">
                  <c:v>30.13</c:v>
                </c:pt>
                <c:pt idx="93">
                  <c:v>30.93</c:v>
                </c:pt>
                <c:pt idx="94">
                  <c:v>29.18</c:v>
                </c:pt>
                <c:pt idx="95">
                  <c:v>29.63</c:v>
                </c:pt>
                <c:pt idx="96">
                  <c:v>28.43</c:v>
                </c:pt>
                <c:pt idx="97">
                  <c:v>31.19</c:v>
                </c:pt>
                <c:pt idx="98">
                  <c:v>31.15</c:v>
                </c:pt>
                <c:pt idx="99">
                  <c:v>30.53</c:v>
                </c:pt>
                <c:pt idx="100">
                  <c:v>34.25</c:v>
                </c:pt>
                <c:pt idx="101">
                  <c:v>32.29</c:v>
                </c:pt>
                <c:pt idx="102">
                  <c:v>30.5</c:v>
                </c:pt>
                <c:pt idx="103">
                  <c:v>34.615000000000002</c:v>
                </c:pt>
                <c:pt idx="104">
                  <c:v>33.49</c:v>
                </c:pt>
                <c:pt idx="105">
                  <c:v>37.97</c:v>
                </c:pt>
                <c:pt idx="106">
                  <c:v>37.31</c:v>
                </c:pt>
                <c:pt idx="107">
                  <c:v>35.590000000000003</c:v>
                </c:pt>
                <c:pt idx="108">
                  <c:v>39.5</c:v>
                </c:pt>
                <c:pt idx="109">
                  <c:v>35.67</c:v>
                </c:pt>
                <c:pt idx="110">
                  <c:v>35.659999999999997</c:v>
                </c:pt>
                <c:pt idx="111">
                  <c:v>34.56</c:v>
                </c:pt>
                <c:pt idx="112">
                  <c:v>34.49</c:v>
                </c:pt>
                <c:pt idx="113">
                  <c:v>32.479999999999997</c:v>
                </c:pt>
                <c:pt idx="114">
                  <c:v>32.950000000000003</c:v>
                </c:pt>
                <c:pt idx="115">
                  <c:v>33.61</c:v>
                </c:pt>
                <c:pt idx="116">
                  <c:v>34.14</c:v>
                </c:pt>
                <c:pt idx="117">
                  <c:v>33.72</c:v>
                </c:pt>
                <c:pt idx="118">
                  <c:v>34.630000000000003</c:v>
                </c:pt>
                <c:pt idx="119">
                  <c:v>35.020000000000003</c:v>
                </c:pt>
                <c:pt idx="120">
                  <c:v>34.22</c:v>
                </c:pt>
                <c:pt idx="121">
                  <c:v>36</c:v>
                </c:pt>
                <c:pt idx="122">
                  <c:v>35.08</c:v>
                </c:pt>
                <c:pt idx="123">
                  <c:v>37.020000000000003</c:v>
                </c:pt>
                <c:pt idx="124">
                  <c:v>37.68</c:v>
                </c:pt>
                <c:pt idx="125">
                  <c:v>37.619999999999997</c:v>
                </c:pt>
                <c:pt idx="126">
                  <c:v>34.1</c:v>
                </c:pt>
                <c:pt idx="127">
                  <c:v>34.25</c:v>
                </c:pt>
                <c:pt idx="128">
                  <c:v>36.92</c:v>
                </c:pt>
                <c:pt idx="129">
                  <c:v>38.950000000000003</c:v>
                </c:pt>
                <c:pt idx="130">
                  <c:v>41.85</c:v>
                </c:pt>
                <c:pt idx="131">
                  <c:v>37.880000000000003</c:v>
                </c:pt>
                <c:pt idx="132">
                  <c:v>35.450000000000003</c:v>
                </c:pt>
                <c:pt idx="133">
                  <c:v>36.07</c:v>
                </c:pt>
                <c:pt idx="134">
                  <c:v>35.43</c:v>
                </c:pt>
                <c:pt idx="135">
                  <c:v>33.99</c:v>
                </c:pt>
                <c:pt idx="136">
                  <c:v>35.58</c:v>
                </c:pt>
                <c:pt idx="137">
                  <c:v>37.950000000000003</c:v>
                </c:pt>
                <c:pt idx="138">
                  <c:v>38.29</c:v>
                </c:pt>
                <c:pt idx="139">
                  <c:v>36.9</c:v>
                </c:pt>
                <c:pt idx="140">
                  <c:v>35.46</c:v>
                </c:pt>
                <c:pt idx="141">
                  <c:v>35.130000000000003</c:v>
                </c:pt>
                <c:pt idx="142">
                  <c:v>36.82</c:v>
                </c:pt>
                <c:pt idx="143">
                  <c:v>36.090000000000003</c:v>
                </c:pt>
                <c:pt idx="144">
                  <c:v>35.200000000000003</c:v>
                </c:pt>
                <c:pt idx="145">
                  <c:v>35.89</c:v>
                </c:pt>
                <c:pt idx="146">
                  <c:v>32.055</c:v>
                </c:pt>
                <c:pt idx="147">
                  <c:v>29.324999999999999</c:v>
                </c:pt>
                <c:pt idx="148">
                  <c:v>29.045000000000002</c:v>
                </c:pt>
                <c:pt idx="149">
                  <c:v>29.12</c:v>
                </c:pt>
                <c:pt idx="150">
                  <c:v>31.32</c:v>
                </c:pt>
                <c:pt idx="151">
                  <c:v>30.98</c:v>
                </c:pt>
                <c:pt idx="152">
                  <c:v>32.33</c:v>
                </c:pt>
                <c:pt idx="153">
                  <c:v>32.89</c:v>
                </c:pt>
                <c:pt idx="154">
                  <c:v>34.5</c:v>
                </c:pt>
                <c:pt idx="155">
                  <c:v>32.54</c:v>
                </c:pt>
                <c:pt idx="156">
                  <c:v>32.61</c:v>
                </c:pt>
                <c:pt idx="157">
                  <c:v>32</c:v>
                </c:pt>
                <c:pt idx="158">
                  <c:v>31.17</c:v>
                </c:pt>
                <c:pt idx="159">
                  <c:v>31.68</c:v>
                </c:pt>
                <c:pt idx="160">
                  <c:v>31.88</c:v>
                </c:pt>
                <c:pt idx="161">
                  <c:v>32.57</c:v>
                </c:pt>
                <c:pt idx="162">
                  <c:v>31.44</c:v>
                </c:pt>
                <c:pt idx="163">
                  <c:v>32.96</c:v>
                </c:pt>
                <c:pt idx="164">
                  <c:v>33.06</c:v>
                </c:pt>
                <c:pt idx="165">
                  <c:v>37.35</c:v>
                </c:pt>
                <c:pt idx="166">
                  <c:v>36.29</c:v>
                </c:pt>
                <c:pt idx="167">
                  <c:v>35.81</c:v>
                </c:pt>
                <c:pt idx="168">
                  <c:v>38.21</c:v>
                </c:pt>
                <c:pt idx="169">
                  <c:v>46.31</c:v>
                </c:pt>
                <c:pt idx="170">
                  <c:v>45.37</c:v>
                </c:pt>
                <c:pt idx="171">
                  <c:v>46.35</c:v>
                </c:pt>
                <c:pt idx="172">
                  <c:v>42.58</c:v>
                </c:pt>
                <c:pt idx="173">
                  <c:v>41.4</c:v>
                </c:pt>
                <c:pt idx="174">
                  <c:v>39.29</c:v>
                </c:pt>
                <c:pt idx="175">
                  <c:v>39.14</c:v>
                </c:pt>
                <c:pt idx="176">
                  <c:v>38.56</c:v>
                </c:pt>
                <c:pt idx="177">
                  <c:v>39.11</c:v>
                </c:pt>
                <c:pt idx="178">
                  <c:v>41.69</c:v>
                </c:pt>
                <c:pt idx="179">
                  <c:v>44.49</c:v>
                </c:pt>
                <c:pt idx="180">
                  <c:v>53.63</c:v>
                </c:pt>
                <c:pt idx="181">
                  <c:v>56.63</c:v>
                </c:pt>
                <c:pt idx="182">
                  <c:v>47.04</c:v>
                </c:pt>
                <c:pt idx="183">
                  <c:v>47.41</c:v>
                </c:pt>
                <c:pt idx="184">
                  <c:v>45.83</c:v>
                </c:pt>
                <c:pt idx="185">
                  <c:v>54.44</c:v>
                </c:pt>
                <c:pt idx="186">
                  <c:v>54.38</c:v>
                </c:pt>
                <c:pt idx="187">
                  <c:v>52.72</c:v>
                </c:pt>
                <c:pt idx="188">
                  <c:v>48.41</c:v>
                </c:pt>
                <c:pt idx="189">
                  <c:v>47.84</c:v>
                </c:pt>
                <c:pt idx="190">
                  <c:v>46.07</c:v>
                </c:pt>
                <c:pt idx="191">
                  <c:v>42.09</c:v>
                </c:pt>
                <c:pt idx="192">
                  <c:v>38.85</c:v>
                </c:pt>
                <c:pt idx="193">
                  <c:v>42.49</c:v>
                </c:pt>
                <c:pt idx="194">
                  <c:v>44.34</c:v>
                </c:pt>
                <c:pt idx="195">
                  <c:v>43.54</c:v>
                </c:pt>
                <c:pt idx="196">
                  <c:v>44.14</c:v>
                </c:pt>
                <c:pt idx="197">
                  <c:v>47.83</c:v>
                </c:pt>
                <c:pt idx="198">
                  <c:v>47.01</c:v>
                </c:pt>
                <c:pt idx="199">
                  <c:v>47.54</c:v>
                </c:pt>
                <c:pt idx="200">
                  <c:v>45.24</c:v>
                </c:pt>
                <c:pt idx="201">
                  <c:v>41.58</c:v>
                </c:pt>
                <c:pt idx="202">
                  <c:v>43.47</c:v>
                </c:pt>
                <c:pt idx="203">
                  <c:v>38.43</c:v>
                </c:pt>
                <c:pt idx="204">
                  <c:v>39.18</c:v>
                </c:pt>
                <c:pt idx="205">
                  <c:v>37.9</c:v>
                </c:pt>
                <c:pt idx="206">
                  <c:v>36.130000000000003</c:v>
                </c:pt>
                <c:pt idx="207">
                  <c:v>36.57</c:v>
                </c:pt>
                <c:pt idx="208">
                  <c:v>33.700000000000003</c:v>
                </c:pt>
                <c:pt idx="209">
                  <c:v>32.76</c:v>
                </c:pt>
                <c:pt idx="210">
                  <c:v>30.98</c:v>
                </c:pt>
                <c:pt idx="211">
                  <c:v>31.81</c:v>
                </c:pt>
                <c:pt idx="212">
                  <c:v>32.46</c:v>
                </c:pt>
                <c:pt idx="213">
                  <c:v>29.33</c:v>
                </c:pt>
                <c:pt idx="214">
                  <c:v>29.79</c:v>
                </c:pt>
                <c:pt idx="215">
                  <c:v>30.29</c:v>
                </c:pt>
                <c:pt idx="216">
                  <c:v>30.26</c:v>
                </c:pt>
                <c:pt idx="217">
                  <c:v>30.84</c:v>
                </c:pt>
                <c:pt idx="218">
                  <c:v>32.700000000000003</c:v>
                </c:pt>
                <c:pt idx="219">
                  <c:v>31.53</c:v>
                </c:pt>
                <c:pt idx="220">
                  <c:v>32.9</c:v>
                </c:pt>
                <c:pt idx="221">
                  <c:v>33.89</c:v>
                </c:pt>
                <c:pt idx="222">
                  <c:v>36.57</c:v>
                </c:pt>
                <c:pt idx="223">
                  <c:v>35.76</c:v>
                </c:pt>
                <c:pt idx="224">
                  <c:v>35.770000000000003</c:v>
                </c:pt>
                <c:pt idx="225">
                  <c:v>36.19</c:v>
                </c:pt>
                <c:pt idx="226">
                  <c:v>36.46</c:v>
                </c:pt>
                <c:pt idx="227">
                  <c:v>38.86</c:v>
                </c:pt>
                <c:pt idx="228">
                  <c:v>35.409999999999997</c:v>
                </c:pt>
                <c:pt idx="229">
                  <c:v>31.35</c:v>
                </c:pt>
                <c:pt idx="230">
                  <c:v>32.31</c:v>
                </c:pt>
                <c:pt idx="231">
                  <c:v>29.99</c:v>
                </c:pt>
                <c:pt idx="232">
                  <c:v>30.23</c:v>
                </c:pt>
                <c:pt idx="233">
                  <c:v>33.03</c:v>
                </c:pt>
                <c:pt idx="234">
                  <c:v>32.979999999999997</c:v>
                </c:pt>
                <c:pt idx="235">
                  <c:v>31.75</c:v>
                </c:pt>
                <c:pt idx="236">
                  <c:v>30.3</c:v>
                </c:pt>
                <c:pt idx="237">
                  <c:v>28.49</c:v>
                </c:pt>
                <c:pt idx="238">
                  <c:v>26.42</c:v>
                </c:pt>
                <c:pt idx="239">
                  <c:v>24.89</c:v>
                </c:pt>
                <c:pt idx="240">
                  <c:v>24.01</c:v>
                </c:pt>
                <c:pt idx="241">
                  <c:v>27.61</c:v>
                </c:pt>
                <c:pt idx="242">
                  <c:v>30.95</c:v>
                </c:pt>
                <c:pt idx="243">
                  <c:v>31.92</c:v>
                </c:pt>
                <c:pt idx="244">
                  <c:v>31.36</c:v>
                </c:pt>
                <c:pt idx="245">
                  <c:v>33.049999999999997</c:v>
                </c:pt>
                <c:pt idx="246">
                  <c:v>32.01</c:v>
                </c:pt>
                <c:pt idx="247">
                  <c:v>33.46</c:v>
                </c:pt>
                <c:pt idx="248">
                  <c:v>32.42</c:v>
                </c:pt>
                <c:pt idx="249">
                  <c:v>34.369999999999997</c:v>
                </c:pt>
                <c:pt idx="250">
                  <c:v>33.380000000000003</c:v>
                </c:pt>
                <c:pt idx="251">
                  <c:v>35.67</c:v>
                </c:pt>
                <c:pt idx="252">
                  <c:v>33.86</c:v>
                </c:pt>
                <c:pt idx="253">
                  <c:v>34.76</c:v>
                </c:pt>
                <c:pt idx="254">
                  <c:v>36.090000000000003</c:v>
                </c:pt>
                <c:pt idx="255">
                  <c:v>34.729999999999997</c:v>
                </c:pt>
                <c:pt idx="256">
                  <c:v>32.79</c:v>
                </c:pt>
                <c:pt idx="257">
                  <c:v>35.08</c:v>
                </c:pt>
                <c:pt idx="258">
                  <c:v>34.549999999999997</c:v>
                </c:pt>
                <c:pt idx="259">
                  <c:v>32.11</c:v>
                </c:pt>
                <c:pt idx="260">
                  <c:v>29.395</c:v>
                </c:pt>
                <c:pt idx="261">
                  <c:v>27.71</c:v>
                </c:pt>
                <c:pt idx="262">
                  <c:v>29.89</c:v>
                </c:pt>
                <c:pt idx="263">
                  <c:v>27.81</c:v>
                </c:pt>
                <c:pt idx="264">
                  <c:v>26.125</c:v>
                </c:pt>
                <c:pt idx="265">
                  <c:v>29.2</c:v>
                </c:pt>
                <c:pt idx="266">
                  <c:v>28.52</c:v>
                </c:pt>
                <c:pt idx="267">
                  <c:v>26.48</c:v>
                </c:pt>
                <c:pt idx="268">
                  <c:v>26.16</c:v>
                </c:pt>
                <c:pt idx="269">
                  <c:v>24.78</c:v>
                </c:pt>
                <c:pt idx="270">
                  <c:v>24.79</c:v>
                </c:pt>
                <c:pt idx="271">
                  <c:v>25.23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A72-4700-BD61-9C28B730E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9344144"/>
        <c:axId val="219330704"/>
      </c:lineChart>
      <c:dateAx>
        <c:axId val="219344144"/>
        <c:scaling>
          <c:orientation val="minMax"/>
        </c:scaling>
        <c:delete val="1"/>
        <c:axPos val="b"/>
        <c:numFmt formatCode="[$-F800]dddd\,\ mmmm\ dd\,\ yyyy" sourceLinked="1"/>
        <c:majorTickMark val="out"/>
        <c:minorTickMark val="none"/>
        <c:tickLblPos val="nextTo"/>
        <c:crossAx val="219330704"/>
        <c:crosses val="autoZero"/>
        <c:auto val="1"/>
        <c:lblOffset val="100"/>
        <c:baseTimeUnit val="days"/>
      </c:dateAx>
      <c:valAx>
        <c:axId val="219330704"/>
        <c:scaling>
          <c:orientation val="minMax"/>
          <c:min val="15"/>
        </c:scaling>
        <c:delete val="0"/>
        <c:axPos val="l"/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_([$$-409]* #,##0.00_);_([$$-409]* \(#,##0.00\);_([$$-409]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3441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4EAB4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EF-4AD3-97DD-81AB540B148C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EF-4AD3-97DD-81AB540B14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EF-4AD3-97DD-81AB540B148C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5EF-4AD3-97DD-81AB540B148C}"/>
              </c:ext>
            </c:extLst>
          </c:dPt>
          <c:dLbls>
            <c:dLbl>
              <c:idx val="0"/>
              <c:layout>
                <c:manualLayout>
                  <c:x val="-0.12866551417358102"/>
                  <c:y val="2.7233448383387829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870E5C9-5964-4E62-83EE-DE9A8AADA65F}" type="CATEGORYNAME">
                      <a:rPr lang="en-US" sz="1400" baseline="0"/>
                      <a:pPr>
                        <a:defRPr sz="6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400" baseline="0" dirty="0"/>
                      <a:t>
</a:t>
                    </a:r>
                    <a:fld id="{F965C6CF-CFD0-4901-AC5A-CB14728146DD}" type="PERCENTAGE">
                      <a:rPr lang="en-US" sz="1400" baseline="0"/>
                      <a:pPr>
                        <a:defRPr sz="6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400" baseline="0" dirty="0"/>
                  </a:p>
                </c:rich>
              </c:tx>
              <c:spPr>
                <a:xfrm>
                  <a:off x="1293332" y="187262"/>
                  <a:ext cx="418669" cy="394489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35689"/>
                        <a:gd name="adj2" fmla="val 2194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283567609252366"/>
                      <c:h val="0.138136428610888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5EF-4AD3-97DD-81AB540B148C}"/>
                </c:ext>
              </c:extLst>
            </c:dLbl>
            <c:dLbl>
              <c:idx val="1"/>
              <c:layout>
                <c:manualLayout>
                  <c:x val="-5.8105722930765345E-2"/>
                  <c:y val="-2.3277773882138163E-2"/>
                </c:manualLayout>
              </c:layout>
              <c:tx>
                <c:rich>
                  <a:bodyPr/>
                  <a:lstStyle/>
                  <a:p>
                    <a:fld id="{D27BC0BE-0E64-4913-8EE6-B4AB52CC42DB}" type="CATEGORYNAME">
                      <a:rPr lang="en-US" sz="1400"/>
                      <a:pPr/>
                      <a:t>[CATEGORY NAME]</a:t>
                    </a:fld>
                    <a:r>
                      <a:rPr lang="en-US" sz="1400" baseline="0" dirty="0"/>
                      <a:t>
</a:t>
                    </a:r>
                    <a:fld id="{17372494-E7BB-42D5-B668-A0439A8F0090}" type="PERCENTAGE">
                      <a:rPr lang="en-US" sz="1400" baseline="0"/>
                      <a:pPr/>
                      <a:t>[PERCENTAGE]</a:t>
                    </a:fld>
                    <a:endParaRPr lang="en-US" sz="1400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38434333871861"/>
                      <c:h val="0.119335112076347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5EF-4AD3-97DD-81AB540B148C}"/>
                </c:ext>
              </c:extLst>
            </c:dLbl>
            <c:dLbl>
              <c:idx val="2"/>
              <c:layout>
                <c:manualLayout>
                  <c:x val="7.0746706515033148E-2"/>
                  <c:y val="-6.0876652366987187E-2"/>
                </c:manualLayout>
              </c:layout>
              <c:tx>
                <c:rich>
                  <a:bodyPr/>
                  <a:lstStyle/>
                  <a:p>
                    <a:fld id="{93479F08-443A-45B6-A9FF-7F3D7ED18AFF}" type="CATEGORYNAME">
                      <a:rPr lang="en-US" sz="1400" baseline="0"/>
                      <a:pPr/>
                      <a:t>[CATEGORY NAME]</a:t>
                    </a:fld>
                    <a:r>
                      <a:rPr lang="en-US" sz="1400" baseline="0" dirty="0"/>
                      <a:t>
</a:t>
                    </a:r>
                    <a:fld id="{040ADFD3-0EE7-45A1-9E47-08FAB64A4255}" type="PERCENTAGE">
                      <a:rPr lang="en-US" sz="1400" baseline="0"/>
                      <a:pPr/>
                      <a:t>[PERCENTAGE]</a:t>
                    </a:fld>
                    <a:endParaRPr lang="en-US" sz="1400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376649617110548"/>
                      <c:h val="0.150186103361599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5EF-4AD3-97DD-81AB540B148C}"/>
                </c:ext>
              </c:extLst>
            </c:dLbl>
            <c:dLbl>
              <c:idx val="3"/>
              <c:layout>
                <c:manualLayout>
                  <c:x val="0.10782958322725407"/>
                  <c:y val="1.2599856341795381E-2"/>
                </c:manualLayout>
              </c:layout>
              <c:tx>
                <c:rich>
                  <a:bodyPr/>
                  <a:lstStyle/>
                  <a:p>
                    <a:fld id="{A2106ACC-0A23-4910-9102-F7D73F64FFEE}" type="CATEGORYNAME">
                      <a:rPr lang="en-US" sz="1400"/>
                      <a:pPr/>
                      <a:t>[CATEGORY NAME]</a:t>
                    </a:fld>
                    <a:r>
                      <a:rPr lang="en-US" sz="1400" baseline="0" dirty="0"/>
                      <a:t>
</a:t>
                    </a:r>
                    <a:fld id="{EBA9BFEA-21B3-4B43-968E-58D1F7E64759}" type="PERCENTAGE">
                      <a:rPr lang="en-US" sz="1400" baseline="0"/>
                      <a:pPr/>
                      <a:t>[PERCENTAGE]</a:t>
                    </a:fld>
                    <a:endParaRPr lang="en-US" sz="1400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732295940860476"/>
                      <c:h val="0.150186103361599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5EF-4AD3-97DD-81AB540B148C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Sheet2!$A$1:$A$4</c:f>
              <c:strCache>
                <c:ptCount val="4"/>
                <c:pt idx="0">
                  <c:v>Military App.</c:v>
                </c:pt>
                <c:pt idx="1">
                  <c:v>Mining Sites</c:v>
                </c:pt>
                <c:pt idx="2">
                  <c:v>Remote Comm.</c:v>
                </c:pt>
                <c:pt idx="3">
                  <c:v>AI Data Centers</c:v>
                </c:pt>
              </c:strCache>
            </c:strRef>
          </c:cat>
          <c:val>
            <c:numRef>
              <c:f>Sheet2!$B$1:$B$4</c:f>
              <c:numCache>
                <c:formatCode>0.0%</c:formatCode>
                <c:ptCount val="4"/>
                <c:pt idx="0">
                  <c:v>0.26400000000000001</c:v>
                </c:pt>
                <c:pt idx="1">
                  <c:v>0.184</c:v>
                </c:pt>
                <c:pt idx="2">
                  <c:v>0.215</c:v>
                </c:pt>
                <c:pt idx="3">
                  <c:v>0.33700000000000002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EF-4AD3-97DD-81AB540B14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EAB47"/>
            </a:solidFill>
            <a:ln>
              <a:noFill/>
            </a:ln>
            <a:effectLst/>
          </c:spPr>
          <c:invertIfNegative val="0"/>
          <c:cat>
            <c:strRef>
              <c:f>'Electricity Usage'!$G$45:$H$45</c:f>
              <c:strCache>
                <c:ptCount val="2"/>
                <c:pt idx="0">
                  <c:v>2016-2020</c:v>
                </c:pt>
                <c:pt idx="1">
                  <c:v>2021-2025</c:v>
                </c:pt>
              </c:strCache>
            </c:strRef>
          </c:cat>
          <c:val>
            <c:numRef>
              <c:f>'Electricity Usage'!$G$46:$H$46</c:f>
              <c:numCache>
                <c:formatCode>_-"$"* #,##0.0_-;\-"$"* #,##0.0_-;_-"$"* "-"??_-;_-@_-</c:formatCode>
                <c:ptCount val="2"/>
                <c:pt idx="0">
                  <c:v>514.29999999999995</c:v>
                </c:pt>
                <c:pt idx="1">
                  <c:v>835.3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BD-4F08-81C8-733FA92A86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93341072"/>
        <c:axId val="1693350192"/>
      </c:barChart>
      <c:catAx>
        <c:axId val="169334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3350192"/>
        <c:crosses val="autoZero"/>
        <c:auto val="1"/>
        <c:lblAlgn val="ctr"/>
        <c:lblOffset val="100"/>
        <c:noMultiLvlLbl val="0"/>
      </c:catAx>
      <c:valAx>
        <c:axId val="169335019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_-&quot;$&quot;* #,##0.0_-;\-&quot;$&quot;* #,##0.0_-;_-&quot;$&quot;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3341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EAB47"/>
            </a:solidFill>
            <a:ln>
              <a:noFill/>
            </a:ln>
            <a:effectLst/>
          </c:spPr>
          <c:invertIfNegative val="0"/>
          <c:cat>
            <c:strRef>
              <c:f>'Electricity Usage'!$G$45:$H$45</c:f>
              <c:strCache>
                <c:ptCount val="2"/>
                <c:pt idx="0">
                  <c:v>2016-2020</c:v>
                </c:pt>
                <c:pt idx="1">
                  <c:v>2021-2025</c:v>
                </c:pt>
              </c:strCache>
            </c:strRef>
          </c:cat>
          <c:val>
            <c:numRef>
              <c:f>'Electricity Usage'!$G$47:$H$47</c:f>
              <c:numCache>
                <c:formatCode>_-"$"* #,##0.0_-;\-"$"* #,##0.0_-;_-"$"* "-"??_-;_-@_-</c:formatCode>
                <c:ptCount val="2"/>
                <c:pt idx="0">
                  <c:v>466</c:v>
                </c:pt>
                <c:pt idx="1">
                  <c:v>546.4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92-434A-AA2B-25CF68C2A9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93341072"/>
        <c:axId val="1693350192"/>
      </c:barChart>
      <c:catAx>
        <c:axId val="169334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3350192"/>
        <c:crosses val="autoZero"/>
        <c:auto val="1"/>
        <c:lblAlgn val="ctr"/>
        <c:lblOffset val="100"/>
        <c:noMultiLvlLbl val="0"/>
      </c:catAx>
      <c:valAx>
        <c:axId val="1693350192"/>
        <c:scaling>
          <c:orientation val="minMax"/>
          <c:max val="90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_-&quot;$&quot;* #,##0.0_-;\-&quot;$&quot;* #,##0.0_-;_-&quot;$&quot;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3341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14358767160665"/>
          <c:y val="5.0915903431822084E-2"/>
          <c:w val="0.85043736749529197"/>
          <c:h val="0.8739846414795925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4EAB47"/>
              </a:solidFill>
              <a:round/>
            </a:ln>
            <a:effectLst/>
          </c:spPr>
          <c:marker>
            <c:symbol val="none"/>
          </c:marker>
          <c:cat>
            <c:numRef>
              <c:f>'Sheet 1'!$B$12:$L$12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'Sheet 1'!$B$13:$L$13</c:f>
              <c:numCache>
                <c:formatCode>#,##0.000</c:formatCode>
                <c:ptCount val="11"/>
                <c:pt idx="0">
                  <c:v>44010</c:v>
                </c:pt>
                <c:pt idx="1">
                  <c:v>52044</c:v>
                </c:pt>
                <c:pt idx="2">
                  <c:v>64519</c:v>
                </c:pt>
                <c:pt idx="3">
                  <c:v>70846</c:v>
                </c:pt>
                <c:pt idx="4">
                  <c:v>79317</c:v>
                </c:pt>
                <c:pt idx="5" formatCode="#,##0.##########">
                  <c:v>26869.042999999998</c:v>
                </c:pt>
                <c:pt idx="6" formatCode="#,##0.##########">
                  <c:v>86294.412000000011</c:v>
                </c:pt>
                <c:pt idx="7" formatCode="#,##0.##########">
                  <c:v>57814.657999999996</c:v>
                </c:pt>
                <c:pt idx="8" formatCode="#,##0.##########">
                  <c:v>29987.134000000005</c:v>
                </c:pt>
                <c:pt idx="9" formatCode="#,##0.##########">
                  <c:v>32314.468999999997</c:v>
                </c:pt>
                <c:pt idx="10">
                  <c:v>24933.890000000003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B9-4FD9-9D88-C1558503A8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3396016"/>
        <c:axId val="543405136"/>
      </c:lineChart>
      <c:catAx>
        <c:axId val="54339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3405136"/>
        <c:crosses val="autoZero"/>
        <c:auto val="1"/>
        <c:lblAlgn val="ctr"/>
        <c:lblOffset val="100"/>
        <c:noMultiLvlLbl val="0"/>
      </c:catAx>
      <c:valAx>
        <c:axId val="54340513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 dirty="0">
                    <a:solidFill>
                      <a:schemeClr val="bg1"/>
                    </a:solidFill>
                  </a:rPr>
                  <a:t>Thousand  Cubic Meters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3396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700" b="1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Monthly!$E$1</c:f>
              <c:strCache>
                <c:ptCount val="1"/>
                <c:pt idx="0">
                  <c:v>Price</c:v>
                </c:pt>
              </c:strCache>
            </c:strRef>
          </c:tx>
          <c:spPr>
            <a:ln w="28575" cap="rnd">
              <a:solidFill>
                <a:srgbClr val="4EAB47"/>
              </a:solidFill>
              <a:round/>
            </a:ln>
            <a:effectLst/>
          </c:spPr>
          <c:marker>
            <c:symbol val="none"/>
          </c:marker>
          <c:cat>
            <c:numRef>
              <c:f>Monthly!$D$2:$D$8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Monthly!$E$2:$E$8</c:f>
              <c:numCache>
                <c:formatCode>"$"#,##0.00</c:formatCode>
                <c:ptCount val="7"/>
                <c:pt idx="0">
                  <c:v>4.3018658159310945</c:v>
                </c:pt>
                <c:pt idx="1">
                  <c:v>2.8926504369960999</c:v>
                </c:pt>
                <c:pt idx="2">
                  <c:v>11.4241928590651</c:v>
                </c:pt>
                <c:pt idx="3">
                  <c:v>32.451240762895452</c:v>
                </c:pt>
                <c:pt idx="4">
                  <c:v>12.408386483407199</c:v>
                </c:pt>
                <c:pt idx="5">
                  <c:v>10.523209328066098</c:v>
                </c:pt>
                <c:pt idx="6">
                  <c:v>11.962192164196949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0E-4785-B0A4-B646819B74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1210656"/>
        <c:axId val="521195776"/>
      </c:lineChart>
      <c:catAx>
        <c:axId val="52121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195776"/>
        <c:crosses val="autoZero"/>
        <c:auto val="1"/>
        <c:lblAlgn val="ctr"/>
        <c:lblOffset val="100"/>
        <c:noMultiLvlLbl val="0"/>
      </c:catAx>
      <c:valAx>
        <c:axId val="52119577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>
                    <a:solidFill>
                      <a:schemeClr val="bg1"/>
                    </a:solidFill>
                  </a:rPr>
                  <a:t>U.S. Dollars per Million Metric British Thermal Unit</a:t>
                </a:r>
              </a:p>
            </c:rich>
          </c:tx>
          <c:layout>
            <c:manualLayout>
              <c:xMode val="edge"/>
              <c:yMode val="edge"/>
              <c:x val="2.1252072589874186E-4"/>
              <c:y val="0.168041739748456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210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7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59434016994187"/>
          <c:y val="0.20094083656787218"/>
          <c:w val="0.46603676530308363"/>
          <c:h val="0.41937153447974723"/>
        </c:manualLayout>
      </c:layout>
      <c:lineChart>
        <c:grouping val="standard"/>
        <c:varyColors val="0"/>
        <c:ser>
          <c:idx val="0"/>
          <c:order val="0"/>
          <c:tx>
            <c:strRef>
              <c:f>'Electricity consumption - World'!$B$4</c:f>
              <c:strCache>
                <c:ptCount val="1"/>
                <c:pt idx="0">
                  <c:v>Electricity consumption</c:v>
                </c:pt>
              </c:strCache>
            </c:strRef>
          </c:tx>
          <c:spPr>
            <a:ln w="28575" cap="rnd">
              <a:solidFill>
                <a:srgbClr val="1D5220"/>
              </a:solidFill>
              <a:round/>
            </a:ln>
            <a:effectLst/>
          </c:spPr>
          <c:marker>
            <c:symbol val="none"/>
          </c:marker>
          <c:cat>
            <c:numRef>
              <c:f>'Electricity consumption - World'!$A$5:$A$13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'Electricity consumption - World'!$B$8:$B$13</c:f>
              <c:numCache>
                <c:formatCode>General</c:formatCode>
                <c:ptCount val="6"/>
                <c:pt idx="0">
                  <c:v>24808.154999999999</c:v>
                </c:pt>
                <c:pt idx="1">
                  <c:v>25125.472000000002</c:v>
                </c:pt>
                <c:pt idx="2">
                  <c:v>25031.106</c:v>
                </c:pt>
                <c:pt idx="3">
                  <c:v>26589.360000000001</c:v>
                </c:pt>
                <c:pt idx="4">
                  <c:v>27314.298999999999</c:v>
                </c:pt>
                <c:pt idx="5">
                  <c:v>28002.544000000002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FC-40BF-B77A-7711A3C49F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6806240"/>
        <c:axId val="536805760"/>
      </c:lineChart>
      <c:lineChart>
        <c:grouping val="standard"/>
        <c:varyColors val="0"/>
        <c:ser>
          <c:idx val="1"/>
          <c:order val="1"/>
          <c:tx>
            <c:strRef>
              <c:f>'Electricity consumption - World'!$E$4</c:f>
              <c:strCache>
                <c:ptCount val="1"/>
                <c:pt idx="0">
                  <c:v>Natural Gas Total final consumption</c:v>
                </c:pt>
              </c:strCache>
            </c:strRef>
          </c:tx>
          <c:spPr>
            <a:ln w="28575" cap="rnd">
              <a:solidFill>
                <a:srgbClr val="4EAB47"/>
              </a:solidFill>
              <a:round/>
            </a:ln>
            <a:effectLst/>
          </c:spPr>
          <c:marker>
            <c:symbol val="none"/>
          </c:marker>
          <c:cat>
            <c:numRef>
              <c:f>'Electricity consumption - World'!$A$5:$A$13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'Electricity consumption - World'!$E$8:$E$13</c:f>
              <c:numCache>
                <c:formatCode>General</c:formatCode>
                <c:ptCount val="6"/>
                <c:pt idx="0">
                  <c:v>74286082</c:v>
                </c:pt>
                <c:pt idx="1">
                  <c:v>76276176</c:v>
                </c:pt>
                <c:pt idx="2">
                  <c:v>74965358</c:v>
                </c:pt>
                <c:pt idx="3">
                  <c:v>79880358</c:v>
                </c:pt>
                <c:pt idx="4">
                  <c:v>78413757</c:v>
                </c:pt>
                <c:pt idx="5">
                  <c:v>78142933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FC-40BF-B77A-7711A3C49F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1212096"/>
        <c:axId val="521210176"/>
      </c:lineChart>
      <c:catAx>
        <c:axId val="53680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Apotos"/>
                <a:ea typeface="+mn-ea"/>
                <a:cs typeface="+mn-cs"/>
              </a:defRPr>
            </a:pPr>
            <a:endParaRPr lang="en-US"/>
          </a:p>
        </c:txPr>
        <c:crossAx val="536805760"/>
        <c:crosses val="autoZero"/>
        <c:auto val="1"/>
        <c:lblAlgn val="ctr"/>
        <c:lblOffset val="100"/>
        <c:noMultiLvlLbl val="0"/>
      </c:catAx>
      <c:valAx>
        <c:axId val="53680576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potos"/>
                    <a:ea typeface="+mn-ea"/>
                    <a:cs typeface="+mn-cs"/>
                  </a:defRPr>
                </a:pPr>
                <a:r>
                  <a:rPr lang="en-US" sz="1400" baseline="0">
                    <a:solidFill>
                      <a:schemeClr val="bg1"/>
                    </a:solidFill>
                  </a:rPr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1"/>
                  </a:solidFill>
                  <a:latin typeface="Apotos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Apotos"/>
                <a:ea typeface="+mn-ea"/>
                <a:cs typeface="+mn-cs"/>
              </a:defRPr>
            </a:pPr>
            <a:endParaRPr lang="en-US"/>
          </a:p>
        </c:txPr>
        <c:crossAx val="536806240"/>
        <c:crosses val="autoZero"/>
        <c:crossBetween val="between"/>
      </c:valAx>
      <c:valAx>
        <c:axId val="52121017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potos"/>
                    <a:ea typeface="+mn-ea"/>
                    <a:cs typeface="+mn-cs"/>
                  </a:defRPr>
                </a:pPr>
                <a:r>
                  <a:rPr lang="en-US" sz="1400" baseline="0">
                    <a:solidFill>
                      <a:schemeClr val="bg1"/>
                    </a:solidFill>
                  </a:rPr>
                  <a:t>TJ gross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1"/>
                  </a:solidFill>
                  <a:latin typeface="Apotos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Apotos"/>
                <a:ea typeface="+mn-ea"/>
                <a:cs typeface="+mn-cs"/>
              </a:defRPr>
            </a:pPr>
            <a:endParaRPr lang="en-US"/>
          </a:p>
        </c:txPr>
        <c:crossAx val="521212096"/>
        <c:crosses val="max"/>
        <c:crossBetween val="between"/>
      </c:valAx>
      <c:catAx>
        <c:axId val="521212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12101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009505139457637"/>
          <c:y val="0.63984397783610381"/>
          <c:w val="0.46051011123261426"/>
          <c:h val="0.15218118104483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Apotos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700" b="1">
          <a:solidFill>
            <a:schemeClr val="tx1"/>
          </a:solidFill>
          <a:latin typeface="Apotos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78379127069161"/>
          <c:y val="4.3150581853644579E-2"/>
          <c:w val="0.73447861831689121"/>
          <c:h val="0.8230737969290009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EAB47"/>
            </a:solidFill>
            <a:ln>
              <a:noFill/>
            </a:ln>
            <a:effectLst/>
          </c:spPr>
          <c:invertIfNegative val="0"/>
          <c:cat>
            <c:numRef>
              <c:f>'Electricity consumption - World'!$A$20:$A$27</c:f>
              <c:numCache>
                <c:formatCode>General</c:formatCode>
                <c:ptCount val="8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</c:numCache>
            </c:numRef>
          </c:cat>
          <c:val>
            <c:numRef>
              <c:f>'Electricity consumption - World'!$B$20:$B$27</c:f>
              <c:numCache>
                <c:formatCode>0.0%</c:formatCode>
                <c:ptCount val="8"/>
                <c:pt idx="0">
                  <c:v>3.6999999999999998E-2</c:v>
                </c:pt>
                <c:pt idx="1">
                  <c:v>4.2999999999999997E-2</c:v>
                </c:pt>
                <c:pt idx="2">
                  <c:v>5.1999999999999998E-2</c:v>
                </c:pt>
                <c:pt idx="3">
                  <c:v>6.5000000000000002E-2</c:v>
                </c:pt>
                <c:pt idx="4">
                  <c:v>0.08</c:v>
                </c:pt>
                <c:pt idx="5">
                  <c:v>9.2999999999999999E-2</c:v>
                </c:pt>
                <c:pt idx="6">
                  <c:v>0.10299999999999999</c:v>
                </c:pt>
                <c:pt idx="7">
                  <c:v>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19-4367-A845-671512F203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45840304"/>
        <c:axId val="2045857104"/>
      </c:barChart>
      <c:catAx>
        <c:axId val="204584030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5857104"/>
        <c:crosses val="autoZero"/>
        <c:auto val="1"/>
        <c:lblAlgn val="ctr"/>
        <c:lblOffset val="100"/>
        <c:noMultiLvlLbl val="0"/>
      </c:catAx>
      <c:valAx>
        <c:axId val="2045857104"/>
        <c:scaling>
          <c:orientation val="minMax"/>
        </c:scaling>
        <c:delete val="0"/>
        <c:axPos val="b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5840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7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Sheet2!$C$23</c:f>
              <c:strCache>
                <c:ptCount val="1"/>
                <c:pt idx="0">
                  <c:v>Military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Sheet2!$B$24:$B$49</c:f>
              <c:numCache>
                <c:formatCode>General</c:formatCode>
                <c:ptCount val="2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  <c:pt idx="16">
                  <c:v>2041</c:v>
                </c:pt>
                <c:pt idx="17">
                  <c:v>2042</c:v>
                </c:pt>
                <c:pt idx="18">
                  <c:v>2043</c:v>
                </c:pt>
                <c:pt idx="19">
                  <c:v>2044</c:v>
                </c:pt>
                <c:pt idx="20">
                  <c:v>2045</c:v>
                </c:pt>
                <c:pt idx="21">
                  <c:v>2046</c:v>
                </c:pt>
                <c:pt idx="22">
                  <c:v>2047</c:v>
                </c:pt>
                <c:pt idx="23">
                  <c:v>2048</c:v>
                </c:pt>
                <c:pt idx="24">
                  <c:v>2049</c:v>
                </c:pt>
                <c:pt idx="25">
                  <c:v>2050</c:v>
                </c:pt>
              </c:numCache>
            </c:numRef>
          </c:cat>
          <c:val>
            <c:numRef>
              <c:f>Sheet2!$C$24:$C$49</c:f>
              <c:numCache>
                <c:formatCode>General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50-48AC-A38D-B70EFEADA0F6}"/>
            </c:ext>
          </c:extLst>
        </c:ser>
        <c:ser>
          <c:idx val="1"/>
          <c:order val="1"/>
          <c:tx>
            <c:strRef>
              <c:f>Sheet2!$D$23</c:f>
              <c:strCache>
                <c:ptCount val="1"/>
                <c:pt idx="0">
                  <c:v>Mining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Sheet2!$B$24:$B$49</c:f>
              <c:numCache>
                <c:formatCode>General</c:formatCode>
                <c:ptCount val="2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  <c:pt idx="16">
                  <c:v>2041</c:v>
                </c:pt>
                <c:pt idx="17">
                  <c:v>2042</c:v>
                </c:pt>
                <c:pt idx="18">
                  <c:v>2043</c:v>
                </c:pt>
                <c:pt idx="19">
                  <c:v>2044</c:v>
                </c:pt>
                <c:pt idx="20">
                  <c:v>2045</c:v>
                </c:pt>
                <c:pt idx="21">
                  <c:v>2046</c:v>
                </c:pt>
                <c:pt idx="22">
                  <c:v>2047</c:v>
                </c:pt>
                <c:pt idx="23">
                  <c:v>2048</c:v>
                </c:pt>
                <c:pt idx="24">
                  <c:v>2049</c:v>
                </c:pt>
                <c:pt idx="25">
                  <c:v>2050</c:v>
                </c:pt>
              </c:numCache>
            </c:numRef>
          </c:cat>
          <c:val>
            <c:numRef>
              <c:f>Sheet2!$D$24:$D$49</c:f>
              <c:numCache>
                <c:formatCode>General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2</c:v>
                </c:pt>
                <c:pt idx="13">
                  <c:v>2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50-48AC-A38D-B70EFEADA0F6}"/>
            </c:ext>
          </c:extLst>
        </c:ser>
        <c:ser>
          <c:idx val="2"/>
          <c:order val="2"/>
          <c:tx>
            <c:strRef>
              <c:f>Sheet2!$E$23</c:f>
              <c:strCache>
                <c:ptCount val="1"/>
                <c:pt idx="0">
                  <c:v>Remote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Sheet2!$B$24:$B$49</c:f>
              <c:numCache>
                <c:formatCode>General</c:formatCode>
                <c:ptCount val="2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  <c:pt idx="16">
                  <c:v>2041</c:v>
                </c:pt>
                <c:pt idx="17">
                  <c:v>2042</c:v>
                </c:pt>
                <c:pt idx="18">
                  <c:v>2043</c:v>
                </c:pt>
                <c:pt idx="19">
                  <c:v>2044</c:v>
                </c:pt>
                <c:pt idx="20">
                  <c:v>2045</c:v>
                </c:pt>
                <c:pt idx="21">
                  <c:v>2046</c:v>
                </c:pt>
                <c:pt idx="22">
                  <c:v>2047</c:v>
                </c:pt>
                <c:pt idx="23">
                  <c:v>2048</c:v>
                </c:pt>
                <c:pt idx="24">
                  <c:v>2049</c:v>
                </c:pt>
                <c:pt idx="25">
                  <c:v>2050</c:v>
                </c:pt>
              </c:numCache>
            </c:numRef>
          </c:cat>
          <c:val>
            <c:numRef>
              <c:f>Sheet2!$E$24:$E$49</c:f>
              <c:numCache>
                <c:formatCode>General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2</c:v>
                </c:pt>
                <c:pt idx="12">
                  <c:v>3</c:v>
                </c:pt>
                <c:pt idx="13">
                  <c:v>3</c:v>
                </c:pt>
                <c:pt idx="14">
                  <c:v>4</c:v>
                </c:pt>
                <c:pt idx="15">
                  <c:v>4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50-48AC-A38D-B70EFEADA0F6}"/>
            </c:ext>
          </c:extLst>
        </c:ser>
        <c:ser>
          <c:idx val="3"/>
          <c:order val="3"/>
          <c:tx>
            <c:strRef>
              <c:f>Sheet2!$F$23</c:f>
              <c:strCache>
                <c:ptCount val="1"/>
                <c:pt idx="0">
                  <c:v>Data Center</c:v>
                </c:pt>
              </c:strCache>
            </c:strRef>
          </c:tx>
          <c:spPr>
            <a:solidFill>
              <a:srgbClr val="4EAB47"/>
            </a:solidFill>
            <a:ln>
              <a:noFill/>
            </a:ln>
            <a:effectLst/>
          </c:spPr>
          <c:invertIfNegative val="0"/>
          <c:cat>
            <c:numRef>
              <c:f>Sheet2!$B$24:$B$49</c:f>
              <c:numCache>
                <c:formatCode>General</c:formatCode>
                <c:ptCount val="2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  <c:pt idx="16">
                  <c:v>2041</c:v>
                </c:pt>
                <c:pt idx="17">
                  <c:v>2042</c:v>
                </c:pt>
                <c:pt idx="18">
                  <c:v>2043</c:v>
                </c:pt>
                <c:pt idx="19">
                  <c:v>2044</c:v>
                </c:pt>
                <c:pt idx="20">
                  <c:v>2045</c:v>
                </c:pt>
                <c:pt idx="21">
                  <c:v>2046</c:v>
                </c:pt>
                <c:pt idx="22">
                  <c:v>2047</c:v>
                </c:pt>
                <c:pt idx="23">
                  <c:v>2048</c:v>
                </c:pt>
                <c:pt idx="24">
                  <c:v>2049</c:v>
                </c:pt>
                <c:pt idx="25">
                  <c:v>2050</c:v>
                </c:pt>
              </c:numCache>
            </c:numRef>
          </c:cat>
          <c:val>
            <c:numRef>
              <c:f>Sheet2!$F$24:$F$49</c:f>
              <c:numCache>
                <c:formatCode>General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3</c:v>
                </c:pt>
                <c:pt idx="12">
                  <c:v>4</c:v>
                </c:pt>
                <c:pt idx="13">
                  <c:v>5</c:v>
                </c:pt>
                <c:pt idx="14">
                  <c:v>6</c:v>
                </c:pt>
                <c:pt idx="15">
                  <c:v>7</c:v>
                </c:pt>
                <c:pt idx="16">
                  <c:v>8</c:v>
                </c:pt>
                <c:pt idx="17">
                  <c:v>8</c:v>
                </c:pt>
                <c:pt idx="18">
                  <c:v>8</c:v>
                </c:pt>
                <c:pt idx="19">
                  <c:v>8</c:v>
                </c:pt>
                <c:pt idx="20">
                  <c:v>8</c:v>
                </c:pt>
                <c:pt idx="21">
                  <c:v>8</c:v>
                </c:pt>
                <c:pt idx="22">
                  <c:v>8</c:v>
                </c:pt>
                <c:pt idx="23">
                  <c:v>8</c:v>
                </c:pt>
                <c:pt idx="24">
                  <c:v>8</c:v>
                </c:pt>
                <c:pt idx="2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50-48AC-A38D-B70EFEADA0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31198688"/>
        <c:axId val="1431189088"/>
      </c:barChart>
      <c:catAx>
        <c:axId val="143119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1189088"/>
        <c:crosses val="autoZero"/>
        <c:auto val="1"/>
        <c:lblAlgn val="ctr"/>
        <c:lblOffset val="100"/>
        <c:noMultiLvlLbl val="0"/>
      </c:catAx>
      <c:valAx>
        <c:axId val="143118908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1198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956923387263147E-2"/>
          <c:y val="7.2877697342393299E-2"/>
          <c:w val="0.50016275220861628"/>
          <c:h val="0.272313713202959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EAB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Sheet3!$E$7:$E$10</c:f>
              <c:strCache>
                <c:ptCount val="4"/>
                <c:pt idx="0">
                  <c:v>Uranium</c:v>
                </c:pt>
                <c:pt idx="1">
                  <c:v>LEU</c:v>
                </c:pt>
                <c:pt idx="2">
                  <c:v>HALEU</c:v>
                </c:pt>
                <c:pt idx="3">
                  <c:v>HEU</c:v>
                </c:pt>
              </c:strCache>
            </c:strRef>
          </c:cat>
          <c:val>
            <c:numRef>
              <c:f>Sheet3!$F$7:$F$10</c:f>
              <c:numCache>
                <c:formatCode>0%</c:formatCode>
                <c:ptCount val="4"/>
                <c:pt idx="0" formatCode="0.00%">
                  <c:v>7.11E-3</c:v>
                </c:pt>
                <c:pt idx="1">
                  <c:v>0.04</c:v>
                </c:pt>
                <c:pt idx="2" formatCode="0.00%">
                  <c:v>0.17499999999999999</c:v>
                </c:pt>
                <c:pt idx="3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03-45B7-9E4D-3F7C27976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5922864"/>
        <c:axId val="1435920464"/>
      </c:barChart>
      <c:catAx>
        <c:axId val="143592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5920464"/>
        <c:crosses val="autoZero"/>
        <c:auto val="1"/>
        <c:lblAlgn val="ctr"/>
        <c:lblOffset val="100"/>
        <c:noMultiLvlLbl val="0"/>
      </c:catAx>
      <c:valAx>
        <c:axId val="143592046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5922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Revenue!$B$3</c:f>
              <c:strCache>
                <c:ptCount val="1"/>
                <c:pt idx="0">
                  <c:v>Military ($M)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Ref>
              <c:f>Revenue!$A$4:$A$29</c:f>
              <c:numCache>
                <c:formatCode>General</c:formatCode>
                <c:ptCount val="2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  <c:pt idx="16">
                  <c:v>2041</c:v>
                </c:pt>
                <c:pt idx="17">
                  <c:v>2042</c:v>
                </c:pt>
                <c:pt idx="18">
                  <c:v>2043</c:v>
                </c:pt>
                <c:pt idx="19">
                  <c:v>2044</c:v>
                </c:pt>
                <c:pt idx="20">
                  <c:v>2045</c:v>
                </c:pt>
                <c:pt idx="21">
                  <c:v>2046</c:v>
                </c:pt>
                <c:pt idx="22">
                  <c:v>2047</c:v>
                </c:pt>
                <c:pt idx="23">
                  <c:v>2048</c:v>
                </c:pt>
                <c:pt idx="24">
                  <c:v>2049</c:v>
                </c:pt>
                <c:pt idx="25">
                  <c:v>2050</c:v>
                </c:pt>
              </c:numCache>
            </c:numRef>
          </c:cat>
          <c:val>
            <c:numRef>
              <c:f>Revenue!$B$4:$B$29</c:f>
              <c:numCache>
                <c:formatCode>\$#,##0.0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35.478000000000002</c:v>
                </c:pt>
                <c:pt idx="7">
                  <c:v>70.956000000000003</c:v>
                </c:pt>
                <c:pt idx="8">
                  <c:v>141.91200000000001</c:v>
                </c:pt>
                <c:pt idx="9">
                  <c:v>248.346</c:v>
                </c:pt>
                <c:pt idx="10">
                  <c:v>390.25799999999998</c:v>
                </c:pt>
                <c:pt idx="11">
                  <c:v>567.64800000000002</c:v>
                </c:pt>
                <c:pt idx="12">
                  <c:v>745.03800000000001</c:v>
                </c:pt>
                <c:pt idx="13">
                  <c:v>922.428</c:v>
                </c:pt>
                <c:pt idx="14">
                  <c:v>1099.818</c:v>
                </c:pt>
                <c:pt idx="15">
                  <c:v>1277.2080000000001</c:v>
                </c:pt>
                <c:pt idx="16">
                  <c:v>1454.598</c:v>
                </c:pt>
                <c:pt idx="17">
                  <c:v>1631.9880000000001</c:v>
                </c:pt>
                <c:pt idx="18">
                  <c:v>1809.3779999999999</c:v>
                </c:pt>
                <c:pt idx="19">
                  <c:v>1986.768</c:v>
                </c:pt>
                <c:pt idx="20">
                  <c:v>2164.1579999999999</c:v>
                </c:pt>
                <c:pt idx="21">
                  <c:v>2341.5479999999998</c:v>
                </c:pt>
                <c:pt idx="22">
                  <c:v>2518.9380000000001</c:v>
                </c:pt>
                <c:pt idx="23">
                  <c:v>2696.328</c:v>
                </c:pt>
                <c:pt idx="24">
                  <c:v>2873.7179999999998</c:v>
                </c:pt>
                <c:pt idx="25">
                  <c:v>3051.1080000000002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0A4-4C7E-8E8C-36346D47555F}"/>
            </c:ext>
          </c:extLst>
        </c:ser>
        <c:ser>
          <c:idx val="1"/>
          <c:order val="1"/>
          <c:tx>
            <c:strRef>
              <c:f>Revenue!$C$3</c:f>
              <c:strCache>
                <c:ptCount val="1"/>
                <c:pt idx="0">
                  <c:v>Mining ($M)</c:v>
                </c:pt>
              </c:strCache>
            </c:strRef>
          </c:tx>
          <c:spPr>
            <a:ln w="28575" cap="rnd">
              <a:solidFill>
                <a:srgbClr val="1D5220"/>
              </a:solidFill>
              <a:round/>
            </a:ln>
            <a:effectLst/>
          </c:spPr>
          <c:marker>
            <c:symbol val="none"/>
          </c:marker>
          <c:cat>
            <c:numRef>
              <c:f>Revenue!$A$4:$A$29</c:f>
              <c:numCache>
                <c:formatCode>General</c:formatCode>
                <c:ptCount val="2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  <c:pt idx="16">
                  <c:v>2041</c:v>
                </c:pt>
                <c:pt idx="17">
                  <c:v>2042</c:v>
                </c:pt>
                <c:pt idx="18">
                  <c:v>2043</c:v>
                </c:pt>
                <c:pt idx="19">
                  <c:v>2044</c:v>
                </c:pt>
                <c:pt idx="20">
                  <c:v>2045</c:v>
                </c:pt>
                <c:pt idx="21">
                  <c:v>2046</c:v>
                </c:pt>
                <c:pt idx="22">
                  <c:v>2047</c:v>
                </c:pt>
                <c:pt idx="23">
                  <c:v>2048</c:v>
                </c:pt>
                <c:pt idx="24">
                  <c:v>2049</c:v>
                </c:pt>
                <c:pt idx="25">
                  <c:v>2050</c:v>
                </c:pt>
              </c:numCache>
            </c:numRef>
          </c:cat>
          <c:val>
            <c:numRef>
              <c:f>Revenue!$C$4:$C$29</c:f>
              <c:numCache>
                <c:formatCode>\$#,##0.0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29.565000000000001</c:v>
                </c:pt>
                <c:pt idx="10">
                  <c:v>59.13</c:v>
                </c:pt>
                <c:pt idx="11">
                  <c:v>88.694999999999993</c:v>
                </c:pt>
                <c:pt idx="12">
                  <c:v>147.82499999999999</c:v>
                </c:pt>
                <c:pt idx="13">
                  <c:v>206.95500000000001</c:v>
                </c:pt>
                <c:pt idx="14">
                  <c:v>295.64999999999998</c:v>
                </c:pt>
                <c:pt idx="15">
                  <c:v>384.34500000000003</c:v>
                </c:pt>
                <c:pt idx="16">
                  <c:v>473.04</c:v>
                </c:pt>
                <c:pt idx="17">
                  <c:v>591.29999999999995</c:v>
                </c:pt>
                <c:pt idx="18">
                  <c:v>739.125</c:v>
                </c:pt>
                <c:pt idx="19">
                  <c:v>886.95</c:v>
                </c:pt>
                <c:pt idx="20">
                  <c:v>1034.7750000000001</c:v>
                </c:pt>
                <c:pt idx="21">
                  <c:v>1182.5999999999999</c:v>
                </c:pt>
                <c:pt idx="22">
                  <c:v>1330.425</c:v>
                </c:pt>
                <c:pt idx="23">
                  <c:v>1478.25</c:v>
                </c:pt>
                <c:pt idx="24">
                  <c:v>1626.075</c:v>
                </c:pt>
                <c:pt idx="25">
                  <c:v>1773.9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0A4-4C7E-8E8C-36346D47555F}"/>
            </c:ext>
          </c:extLst>
        </c:ser>
        <c:ser>
          <c:idx val="2"/>
          <c:order val="2"/>
          <c:tx>
            <c:strRef>
              <c:f>Revenue!$D$3</c:f>
              <c:strCache>
                <c:ptCount val="1"/>
                <c:pt idx="0">
                  <c:v>Remote ($M)</c:v>
                </c:pt>
              </c:strCache>
            </c:strRef>
          </c:tx>
          <c:spPr>
            <a:ln w="28575" cap="rnd">
              <a:solidFill>
                <a:srgbClr val="5D991F"/>
              </a:solidFill>
              <a:round/>
            </a:ln>
            <a:effectLst/>
          </c:spPr>
          <c:marker>
            <c:symbol val="none"/>
          </c:marker>
          <c:cat>
            <c:numRef>
              <c:f>Revenue!$A$4:$A$29</c:f>
              <c:numCache>
                <c:formatCode>General</c:formatCode>
                <c:ptCount val="2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  <c:pt idx="16">
                  <c:v>2041</c:v>
                </c:pt>
                <c:pt idx="17">
                  <c:v>2042</c:v>
                </c:pt>
                <c:pt idx="18">
                  <c:v>2043</c:v>
                </c:pt>
                <c:pt idx="19">
                  <c:v>2044</c:v>
                </c:pt>
                <c:pt idx="20">
                  <c:v>2045</c:v>
                </c:pt>
                <c:pt idx="21">
                  <c:v>2046</c:v>
                </c:pt>
                <c:pt idx="22">
                  <c:v>2047</c:v>
                </c:pt>
                <c:pt idx="23">
                  <c:v>2048</c:v>
                </c:pt>
                <c:pt idx="24">
                  <c:v>2049</c:v>
                </c:pt>
                <c:pt idx="25">
                  <c:v>2050</c:v>
                </c:pt>
              </c:numCache>
            </c:numRef>
          </c:cat>
          <c:val>
            <c:numRef>
              <c:f>Revenue!$D$4:$D$29</c:f>
              <c:numCache>
                <c:formatCode>\$#,##0.0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29.565000000000001</c:v>
                </c:pt>
                <c:pt idx="9">
                  <c:v>59.13</c:v>
                </c:pt>
                <c:pt idx="10">
                  <c:v>118.26</c:v>
                </c:pt>
                <c:pt idx="11">
                  <c:v>177.39</c:v>
                </c:pt>
                <c:pt idx="12">
                  <c:v>266.08499999999998</c:v>
                </c:pt>
                <c:pt idx="13">
                  <c:v>354.78</c:v>
                </c:pt>
                <c:pt idx="14">
                  <c:v>473.04</c:v>
                </c:pt>
                <c:pt idx="15">
                  <c:v>591.29999999999995</c:v>
                </c:pt>
                <c:pt idx="16">
                  <c:v>739.125</c:v>
                </c:pt>
                <c:pt idx="17">
                  <c:v>886.95</c:v>
                </c:pt>
                <c:pt idx="18">
                  <c:v>1034.7750000000001</c:v>
                </c:pt>
                <c:pt idx="19">
                  <c:v>1182.5999999999999</c:v>
                </c:pt>
                <c:pt idx="20">
                  <c:v>1330.425</c:v>
                </c:pt>
                <c:pt idx="21">
                  <c:v>1478.25</c:v>
                </c:pt>
                <c:pt idx="22">
                  <c:v>1626.075</c:v>
                </c:pt>
                <c:pt idx="23">
                  <c:v>1773.9</c:v>
                </c:pt>
                <c:pt idx="24">
                  <c:v>1921.7249999999999</c:v>
                </c:pt>
                <c:pt idx="25">
                  <c:v>2069.5500000000002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0A4-4C7E-8E8C-36346D47555F}"/>
            </c:ext>
          </c:extLst>
        </c:ser>
        <c:ser>
          <c:idx val="3"/>
          <c:order val="3"/>
          <c:tx>
            <c:strRef>
              <c:f>Revenue!$E$3</c:f>
              <c:strCache>
                <c:ptCount val="1"/>
                <c:pt idx="0">
                  <c:v>DataCenter ($M)</c:v>
                </c:pt>
              </c:strCache>
            </c:strRef>
          </c:tx>
          <c:spPr>
            <a:ln w="28575" cap="rnd">
              <a:solidFill>
                <a:srgbClr val="3FCC00"/>
              </a:solidFill>
              <a:round/>
            </a:ln>
            <a:effectLst/>
          </c:spPr>
          <c:marker>
            <c:symbol val="none"/>
          </c:marker>
          <c:cat>
            <c:numRef>
              <c:f>Revenue!$A$4:$A$29</c:f>
              <c:numCache>
                <c:formatCode>General</c:formatCode>
                <c:ptCount val="2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  <c:pt idx="16">
                  <c:v>2041</c:v>
                </c:pt>
                <c:pt idx="17">
                  <c:v>2042</c:v>
                </c:pt>
                <c:pt idx="18">
                  <c:v>2043</c:v>
                </c:pt>
                <c:pt idx="19">
                  <c:v>2044</c:v>
                </c:pt>
                <c:pt idx="20">
                  <c:v>2045</c:v>
                </c:pt>
                <c:pt idx="21">
                  <c:v>2046</c:v>
                </c:pt>
                <c:pt idx="22">
                  <c:v>2047</c:v>
                </c:pt>
                <c:pt idx="23">
                  <c:v>2048</c:v>
                </c:pt>
                <c:pt idx="24">
                  <c:v>2049</c:v>
                </c:pt>
                <c:pt idx="25">
                  <c:v>2050</c:v>
                </c:pt>
              </c:numCache>
            </c:numRef>
          </c:cat>
          <c:val>
            <c:numRef>
              <c:f>Revenue!$E$4:$E$29</c:f>
              <c:numCache>
                <c:formatCode>\$#,##0.0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14.191199999999998</c:v>
                </c:pt>
                <c:pt idx="8">
                  <c:v>28.382399999999997</c:v>
                </c:pt>
                <c:pt idx="9">
                  <c:v>42.573599999999999</c:v>
                </c:pt>
                <c:pt idx="10">
                  <c:v>70.956000000000003</c:v>
                </c:pt>
                <c:pt idx="11">
                  <c:v>113.52959999999999</c:v>
                </c:pt>
                <c:pt idx="12">
                  <c:v>170.2944</c:v>
                </c:pt>
                <c:pt idx="13">
                  <c:v>241.25039999999998</c:v>
                </c:pt>
                <c:pt idx="14">
                  <c:v>326.39759999999995</c:v>
                </c:pt>
                <c:pt idx="15">
                  <c:v>425.73599999999999</c:v>
                </c:pt>
                <c:pt idx="16">
                  <c:v>539.26559999999995</c:v>
                </c:pt>
                <c:pt idx="17">
                  <c:v>652.79519999999991</c:v>
                </c:pt>
                <c:pt idx="18">
                  <c:v>766.32479999999998</c:v>
                </c:pt>
                <c:pt idx="19">
                  <c:v>879.85440000000006</c:v>
                </c:pt>
                <c:pt idx="20">
                  <c:v>993.38400000000001</c:v>
                </c:pt>
                <c:pt idx="21">
                  <c:v>1106.9135999999999</c:v>
                </c:pt>
                <c:pt idx="22">
                  <c:v>1220.4431999999999</c:v>
                </c:pt>
                <c:pt idx="23">
                  <c:v>1333.9728</c:v>
                </c:pt>
                <c:pt idx="24">
                  <c:v>1447.5023999999999</c:v>
                </c:pt>
                <c:pt idx="25">
                  <c:v>1561.0319999999999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0A4-4C7E-8E8C-36346D4755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8735615"/>
        <c:axId val="878738495"/>
      </c:lineChart>
      <c:catAx>
        <c:axId val="878735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8738495"/>
        <c:crosses val="autoZero"/>
        <c:auto val="1"/>
        <c:lblAlgn val="ctr"/>
        <c:lblOffset val="100"/>
        <c:noMultiLvlLbl val="0"/>
      </c:catAx>
      <c:valAx>
        <c:axId val="878738495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\$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8735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030995070477029"/>
          <c:y val="0.11788036401959343"/>
          <c:w val="0.42813369817311109"/>
          <c:h val="0.317927918626247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CA" b="1" baseline="0" dirty="0">
                <a:solidFill>
                  <a:schemeClr val="bg1"/>
                </a:solidFill>
              </a:rPr>
              <a:t>Energy Usage Growth In The United States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4EAB47"/>
              </a:solidFill>
              <a:round/>
            </a:ln>
            <a:effectLst/>
          </c:spPr>
          <c:marker>
            <c:symbol val="none"/>
          </c:marker>
          <c:cat>
            <c:strRef>
              <c:f>'Electricity Usage'!$C$1:$C$9</c:f>
              <c:strCache>
                <c:ptCount val="9"/>
                <c:pt idx="0">
                  <c:v>1950s</c:v>
                </c:pt>
                <c:pt idx="1">
                  <c:v>1960s</c:v>
                </c:pt>
                <c:pt idx="2">
                  <c:v>1970s</c:v>
                </c:pt>
                <c:pt idx="3">
                  <c:v>1980s</c:v>
                </c:pt>
                <c:pt idx="4">
                  <c:v>1990s</c:v>
                </c:pt>
                <c:pt idx="5">
                  <c:v>2000s</c:v>
                </c:pt>
                <c:pt idx="6">
                  <c:v>2010s</c:v>
                </c:pt>
                <c:pt idx="7">
                  <c:v>21-'24</c:v>
                </c:pt>
                <c:pt idx="8">
                  <c:v>25-'30</c:v>
                </c:pt>
              </c:strCache>
            </c:strRef>
          </c:cat>
          <c:val>
            <c:numRef>
              <c:f>'Electricity Usage'!$D$1:$D$9</c:f>
              <c:numCache>
                <c:formatCode>0.0%</c:formatCode>
                <c:ptCount val="9"/>
                <c:pt idx="0">
                  <c:v>8.5000000000000006E-2</c:v>
                </c:pt>
                <c:pt idx="1">
                  <c:v>7.3999999999999996E-2</c:v>
                </c:pt>
                <c:pt idx="2">
                  <c:v>4.2000000000000003E-2</c:v>
                </c:pt>
                <c:pt idx="3">
                  <c:v>0.03</c:v>
                </c:pt>
                <c:pt idx="4">
                  <c:v>2.4E-2</c:v>
                </c:pt>
                <c:pt idx="5">
                  <c:v>8.0000000000000002E-3</c:v>
                </c:pt>
                <c:pt idx="6">
                  <c:v>2E-3</c:v>
                </c:pt>
                <c:pt idx="7">
                  <c:v>8.9999999999999993E-3</c:v>
                </c:pt>
                <c:pt idx="8">
                  <c:v>5.7000000000000002E-2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CF-45CD-BDBC-69E2C48378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7581967"/>
        <c:axId val="1127582447"/>
      </c:lineChart>
      <c:catAx>
        <c:axId val="1127581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7582447"/>
        <c:crosses val="autoZero"/>
        <c:auto val="1"/>
        <c:lblAlgn val="ctr"/>
        <c:lblOffset val="100"/>
        <c:noMultiLvlLbl val="0"/>
      </c:catAx>
      <c:valAx>
        <c:axId val="1127582447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7581967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'DCF Valuation (2)'!$A$7</c:f>
              <c:strCache>
                <c:ptCount val="1"/>
                <c:pt idx="0">
                  <c:v>CapEx ($M)</c:v>
                </c:pt>
              </c:strCache>
            </c:strRef>
          </c:tx>
          <c:spPr>
            <a:ln w="28575" cap="rnd">
              <a:solidFill>
                <a:srgbClr val="3FCC00"/>
              </a:solidFill>
              <a:round/>
            </a:ln>
            <a:effectLst/>
          </c:spPr>
          <c:marker>
            <c:symbol val="none"/>
          </c:marker>
          <c:cat>
            <c:numRef>
              <c:f>'DCF Valuation (2)'!$B$3:$AA$3</c:f>
              <c:numCache>
                <c:formatCode>General</c:formatCode>
                <c:ptCount val="2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  <c:pt idx="16">
                  <c:v>2041</c:v>
                </c:pt>
                <c:pt idx="17">
                  <c:v>2042</c:v>
                </c:pt>
                <c:pt idx="18">
                  <c:v>2043</c:v>
                </c:pt>
                <c:pt idx="19">
                  <c:v>2044</c:v>
                </c:pt>
                <c:pt idx="20">
                  <c:v>2045</c:v>
                </c:pt>
                <c:pt idx="21">
                  <c:v>2046</c:v>
                </c:pt>
                <c:pt idx="22">
                  <c:v>2047</c:v>
                </c:pt>
                <c:pt idx="23">
                  <c:v>2048</c:v>
                </c:pt>
                <c:pt idx="24">
                  <c:v>2049</c:v>
                </c:pt>
                <c:pt idx="25">
                  <c:v>2050</c:v>
                </c:pt>
              </c:numCache>
            </c:numRef>
          </c:cat>
          <c:val>
            <c:numRef>
              <c:f>'DCF Valuation (2)'!$B$7:$AA$7</c:f>
              <c:numCache>
                <c:formatCode>0_);\(0\)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350</c:v>
                </c:pt>
                <c:pt idx="7">
                  <c:v>568.02019284441712</c:v>
                </c:pt>
                <c:pt idx="8">
                  <c:v>944.58180000155289</c:v>
                </c:pt>
                <c:pt idx="9">
                  <c:v>1214.7669861745821</c:v>
                </c:pt>
                <c:pt idx="10">
                  <c:v>1604.4023195631357</c:v>
                </c:pt>
                <c:pt idx="11">
                  <c:v>1765.8936651601616</c:v>
                </c:pt>
                <c:pt idx="12">
                  <c:v>2060.3105524299608</c:v>
                </c:pt>
                <c:pt idx="13">
                  <c:v>2053.5013528329346</c:v>
                </c:pt>
                <c:pt idx="14">
                  <c:v>2316.8765862103955</c:v>
                </c:pt>
                <c:pt idx="15">
                  <c:v>2316.6121760346105</c:v>
                </c:pt>
                <c:pt idx="16">
                  <c:v>2442.5458652032066</c:v>
                </c:pt>
                <c:pt idx="17">
                  <c:v>2453.7081175232779</c:v>
                </c:pt>
                <c:pt idx="18">
                  <c:v>2471.8101154142532</c:v>
                </c:pt>
                <c:pt idx="19">
                  <c:v>2392.2835536346029</c:v>
                </c:pt>
                <c:pt idx="20">
                  <c:v>2324.6282523301234</c:v>
                </c:pt>
                <c:pt idx="21">
                  <c:v>2265.9777699906554</c:v>
                </c:pt>
                <c:pt idx="22">
                  <c:v>2214.3711025679258</c:v>
                </c:pt>
                <c:pt idx="23">
                  <c:v>2168.4111737205458</c:v>
                </c:pt>
                <c:pt idx="24">
                  <c:v>2127.0696726644965</c:v>
                </c:pt>
                <c:pt idx="25">
                  <c:v>2089.569139363979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D5-47A2-A4D6-95E816AF6F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3454191"/>
        <c:axId val="193457551"/>
      </c:lineChart>
      <c:catAx>
        <c:axId val="193454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457551"/>
        <c:crosses val="autoZero"/>
        <c:auto val="1"/>
        <c:lblAlgn val="ctr"/>
        <c:lblOffset val="100"/>
        <c:noMultiLvlLbl val="0"/>
      </c:catAx>
      <c:valAx>
        <c:axId val="193457551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0_);\(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454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Scenarios!$D$12</c:f>
              <c:strCache>
                <c:ptCount val="1"/>
                <c:pt idx="0">
                  <c:v>Bull FCF</c:v>
                </c:pt>
              </c:strCache>
            </c:strRef>
          </c:tx>
          <c:spPr>
            <a:ln w="28575" cap="rnd">
              <a:solidFill>
                <a:srgbClr val="3FCC00"/>
              </a:solidFill>
              <a:round/>
            </a:ln>
            <a:effectLst/>
          </c:spPr>
          <c:marker>
            <c:symbol val="none"/>
          </c:marker>
          <c:cat>
            <c:numRef>
              <c:f>Scenarios!$A$13:$A$38</c:f>
              <c:numCache>
                <c:formatCode>General</c:formatCode>
                <c:ptCount val="2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  <c:pt idx="16">
                  <c:v>2041</c:v>
                </c:pt>
                <c:pt idx="17">
                  <c:v>2042</c:v>
                </c:pt>
                <c:pt idx="18">
                  <c:v>2043</c:v>
                </c:pt>
                <c:pt idx="19">
                  <c:v>2044</c:v>
                </c:pt>
                <c:pt idx="20">
                  <c:v>2045</c:v>
                </c:pt>
                <c:pt idx="21">
                  <c:v>2046</c:v>
                </c:pt>
                <c:pt idx="22">
                  <c:v>2047</c:v>
                </c:pt>
                <c:pt idx="23">
                  <c:v>2048</c:v>
                </c:pt>
                <c:pt idx="24">
                  <c:v>2049</c:v>
                </c:pt>
                <c:pt idx="25">
                  <c:v>2050</c:v>
                </c:pt>
              </c:numCache>
            </c:numRef>
          </c:cat>
          <c:val>
            <c:numRef>
              <c:f>Scenarios!$D$13:$D$38</c:f>
              <c:numCache>
                <c:formatCode>\$#,##0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-417.45718039999997</c:v>
                </c:pt>
                <c:pt idx="7">
                  <c:v>-656.23791589774225</c:v>
                </c:pt>
                <c:pt idx="8">
                  <c:v>-1034.4924408020188</c:v>
                </c:pt>
                <c:pt idx="9">
                  <c:v>-1207.8275692269567</c:v>
                </c:pt>
                <c:pt idx="10">
                  <c:v>-1462.7151442320765</c:v>
                </c:pt>
                <c:pt idx="11">
                  <c:v>-1376.37001990821</c:v>
                </c:pt>
                <c:pt idx="12">
                  <c:v>-1397.550944958949</c:v>
                </c:pt>
                <c:pt idx="13">
                  <c:v>-1020.035261482815</c:v>
                </c:pt>
                <c:pt idx="14">
                  <c:v>-928.48218607351464</c:v>
                </c:pt>
                <c:pt idx="15">
                  <c:v>-487.09487844499336</c:v>
                </c:pt>
                <c:pt idx="16">
                  <c:v>-173.57517476416888</c:v>
                </c:pt>
                <c:pt idx="17">
                  <c:v>318.23462641973902</c:v>
                </c:pt>
                <c:pt idx="18">
                  <c:v>830.10998796147078</c:v>
                </c:pt>
                <c:pt idx="19">
                  <c:v>1468.9024770750157</c:v>
                </c:pt>
                <c:pt idx="20">
                  <c:v>2092.2623275708397</c:v>
                </c:pt>
                <c:pt idx="21">
                  <c:v>2703.9159134121473</c:v>
                </c:pt>
                <c:pt idx="22">
                  <c:v>3306.4125398616952</c:v>
                </c:pt>
                <c:pt idx="23">
                  <c:v>3901.5684061632887</c:v>
                </c:pt>
                <c:pt idx="24">
                  <c:v>4490.7203163361555</c:v>
                </c:pt>
                <c:pt idx="25">
                  <c:v>5074.8789684268286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01-4102-B8D6-F975DEECD7EF}"/>
            </c:ext>
          </c:extLst>
        </c:ser>
        <c:ser>
          <c:idx val="1"/>
          <c:order val="1"/>
          <c:tx>
            <c:strRef>
              <c:f>Scenarios!$G$12</c:f>
              <c:strCache>
                <c:ptCount val="1"/>
                <c:pt idx="0">
                  <c:v>Base FCF</c:v>
                </c:pt>
              </c:strCache>
            </c:strRef>
          </c:tx>
          <c:spPr>
            <a:ln w="28575" cap="rnd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Scenarios!$A$13:$A$38</c:f>
              <c:numCache>
                <c:formatCode>General</c:formatCode>
                <c:ptCount val="2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  <c:pt idx="16">
                  <c:v>2041</c:v>
                </c:pt>
                <c:pt idx="17">
                  <c:v>2042</c:v>
                </c:pt>
                <c:pt idx="18">
                  <c:v>2043</c:v>
                </c:pt>
                <c:pt idx="19">
                  <c:v>2044</c:v>
                </c:pt>
                <c:pt idx="20">
                  <c:v>2045</c:v>
                </c:pt>
                <c:pt idx="21">
                  <c:v>2046</c:v>
                </c:pt>
                <c:pt idx="22">
                  <c:v>2047</c:v>
                </c:pt>
                <c:pt idx="23">
                  <c:v>2048</c:v>
                </c:pt>
                <c:pt idx="24">
                  <c:v>2049</c:v>
                </c:pt>
                <c:pt idx="25">
                  <c:v>2050</c:v>
                </c:pt>
              </c:numCache>
            </c:numRef>
          </c:cat>
          <c:val>
            <c:numRef>
              <c:f>Scenarios!$G$13:$G$38</c:f>
              <c:numCache>
                <c:formatCode>\$#,##0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-323.74628000000001</c:v>
                </c:pt>
                <c:pt idx="7">
                  <c:v>-510.54583284441713</c:v>
                </c:pt>
                <c:pt idx="8">
                  <c:v>-809.29236000155288</c:v>
                </c:pt>
                <c:pt idx="9">
                  <c:v>-955.0680261745822</c:v>
                </c:pt>
                <c:pt idx="10">
                  <c:v>-1168.7324795631357</c:v>
                </c:pt>
                <c:pt idx="11">
                  <c:v>-1123.0323051601615</c:v>
                </c:pt>
                <c:pt idx="12">
                  <c:v>-1164.6093124299607</c:v>
                </c:pt>
                <c:pt idx="13">
                  <c:v>-899.99331283293463</c:v>
                </c:pt>
                <c:pt idx="14">
                  <c:v>-859.91338621039586</c:v>
                </c:pt>
                <c:pt idx="15">
                  <c:v>-551.22689603461049</c:v>
                </c:pt>
                <c:pt idx="16">
                  <c:v>-343.43086520320685</c:v>
                </c:pt>
                <c:pt idx="17">
                  <c:v>-0.52267752327770722</c:v>
                </c:pt>
                <c:pt idx="18">
                  <c:v>355.78648458574662</c:v>
                </c:pt>
                <c:pt idx="19">
                  <c:v>809.72420636539664</c:v>
                </c:pt>
                <c:pt idx="20">
                  <c:v>1251.7906676698767</c:v>
                </c:pt>
                <c:pt idx="21">
                  <c:v>1684.8523100093439</c:v>
                </c:pt>
                <c:pt idx="22">
                  <c:v>2110.8701374320735</c:v>
                </c:pt>
                <c:pt idx="23">
                  <c:v>2531.2412262794533</c:v>
                </c:pt>
                <c:pt idx="24">
                  <c:v>2946.9938873355031</c:v>
                </c:pt>
                <c:pt idx="25">
                  <c:v>3358.9055806360211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01-4102-B8D6-F975DEECD7EF}"/>
            </c:ext>
          </c:extLst>
        </c:ser>
        <c:ser>
          <c:idx val="2"/>
          <c:order val="2"/>
          <c:tx>
            <c:strRef>
              <c:f>Scenarios!$J$12</c:f>
              <c:strCache>
                <c:ptCount val="1"/>
                <c:pt idx="0">
                  <c:v>Bear FCF</c:v>
                </c:pt>
              </c:strCache>
            </c:strRef>
          </c:tx>
          <c:spPr>
            <a:ln w="28575" cap="rnd">
              <a:solidFill>
                <a:srgbClr val="1D5220"/>
              </a:solidFill>
              <a:round/>
            </a:ln>
            <a:effectLst/>
          </c:spPr>
          <c:marker>
            <c:symbol val="none"/>
          </c:marker>
          <c:cat>
            <c:numRef>
              <c:f>Scenarios!$A$13:$A$38</c:f>
              <c:numCache>
                <c:formatCode>General</c:formatCode>
                <c:ptCount val="2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  <c:pt idx="16">
                  <c:v>2041</c:v>
                </c:pt>
                <c:pt idx="17">
                  <c:v>2042</c:v>
                </c:pt>
                <c:pt idx="18">
                  <c:v>2043</c:v>
                </c:pt>
                <c:pt idx="19">
                  <c:v>2044</c:v>
                </c:pt>
                <c:pt idx="20">
                  <c:v>2045</c:v>
                </c:pt>
                <c:pt idx="21">
                  <c:v>2046</c:v>
                </c:pt>
                <c:pt idx="22">
                  <c:v>2047</c:v>
                </c:pt>
                <c:pt idx="23">
                  <c:v>2048</c:v>
                </c:pt>
                <c:pt idx="24">
                  <c:v>2049</c:v>
                </c:pt>
                <c:pt idx="25">
                  <c:v>2050</c:v>
                </c:pt>
              </c:numCache>
            </c:numRef>
          </c:cat>
          <c:val>
            <c:numRef>
              <c:f>Scenarios!$J$13:$J$38</c:f>
              <c:numCache>
                <c:formatCode>\$#,##0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-228.46015639999996</c:v>
                </c:pt>
                <c:pt idx="7">
                  <c:v>-361.40528819109198</c:v>
                </c:pt>
                <c:pt idx="8">
                  <c:v>-575.97491280108693</c:v>
                </c:pt>
                <c:pt idx="9">
                  <c:v>-686.7265455222074</c:v>
                </c:pt>
                <c:pt idx="10">
                  <c:v>-848.6096244941948</c:v>
                </c:pt>
                <c:pt idx="11">
                  <c:v>-831.12290881211288</c:v>
                </c:pt>
                <c:pt idx="12">
                  <c:v>-877.92560550097244</c:v>
                </c:pt>
                <c:pt idx="13">
                  <c:v>-710.74088178305419</c:v>
                </c:pt>
                <c:pt idx="14">
                  <c:v>-703.926794347277</c:v>
                </c:pt>
                <c:pt idx="15">
                  <c:v>-509.43579682422728</c:v>
                </c:pt>
                <c:pt idx="16">
                  <c:v>-387.33965564224468</c:v>
                </c:pt>
                <c:pt idx="17">
                  <c:v>-172.0888550662944</c:v>
                </c:pt>
                <c:pt idx="18">
                  <c:v>51.118777210022699</c:v>
                </c:pt>
                <c:pt idx="19">
                  <c:v>342.66640125577783</c:v>
                </c:pt>
                <c:pt idx="20">
                  <c:v>625.90414296891345</c:v>
                </c:pt>
                <c:pt idx="21">
                  <c:v>902.83851140654087</c:v>
                </c:pt>
                <c:pt idx="22">
                  <c:v>1174.8422094024513</c:v>
                </c:pt>
                <c:pt idx="23">
                  <c:v>1442.893190395617</c:v>
                </c:pt>
                <c:pt idx="24">
                  <c:v>1707.7112719348522</c:v>
                </c:pt>
                <c:pt idx="25">
                  <c:v>1969.8406760452147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01-4102-B8D6-F975DEECD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54885696"/>
        <c:axId val="1554883296"/>
      </c:lineChart>
      <c:catAx>
        <c:axId val="155488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4883296"/>
        <c:crosses val="autoZero"/>
        <c:auto val="1"/>
        <c:lblAlgn val="ctr"/>
        <c:lblOffset val="100"/>
        <c:noMultiLvlLbl val="0"/>
      </c:catAx>
      <c:valAx>
        <c:axId val="155488329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\$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488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085684292006511"/>
          <c:y val="0.19958477774202918"/>
          <c:w val="0.65486667769898277"/>
          <c:h val="0.112975050353243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'Learning Curve'!$D$4</c:f>
              <c:strCache>
                <c:ptCount val="1"/>
                <c:pt idx="0">
                  <c:v>Unit Cost ($M)</c:v>
                </c:pt>
              </c:strCache>
            </c:strRef>
          </c:tx>
          <c:spPr>
            <a:ln w="28575" cap="rnd">
              <a:solidFill>
                <a:srgbClr val="5D991F"/>
              </a:solidFill>
              <a:round/>
            </a:ln>
            <a:effectLst/>
          </c:spPr>
          <c:marker>
            <c:symbol val="none"/>
          </c:marker>
          <c:cat>
            <c:numRef>
              <c:f>'Learning Curve'!$A$5:$A$505</c:f>
              <c:numCache>
                <c:formatCode>0</c:formatCode>
                <c:ptCount val="5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</c:numCache>
            </c:numRef>
          </c:cat>
          <c:val>
            <c:numRef>
              <c:f>'Learning Curve'!$D$5:$D$505</c:f>
              <c:numCache>
                <c:formatCode>\$#,##0.0</c:formatCode>
                <c:ptCount val="501"/>
                <c:pt idx="1">
                  <c:v>350</c:v>
                </c:pt>
                <c:pt idx="2">
                  <c:v>297.5</c:v>
                </c:pt>
                <c:pt idx="3">
                  <c:v>270.52019284441712</c:v>
                </c:pt>
                <c:pt idx="4">
                  <c:v>252.87499999999997</c:v>
                </c:pt>
                <c:pt idx="5">
                  <c:v>239.98487154632858</c:v>
                </c:pt>
                <c:pt idx="6">
                  <c:v>229.94216391775458</c:v>
                </c:pt>
                <c:pt idx="7">
                  <c:v>221.77976453746962</c:v>
                </c:pt>
                <c:pt idx="8">
                  <c:v>214.94374999999997</c:v>
                </c:pt>
                <c:pt idx="9">
                  <c:v>209.0890706759447</c:v>
                </c:pt>
                <c:pt idx="10">
                  <c:v>203.9871408143793</c:v>
                </c:pt>
                <c:pt idx="11">
                  <c:v>199.47921215007926</c:v>
                </c:pt>
                <c:pt idx="12">
                  <c:v>195.45083933009138</c:v>
                </c:pt>
                <c:pt idx="13">
                  <c:v>191.8169732040877</c:v>
                </c:pt>
                <c:pt idx="14">
                  <c:v>188.5127998568492</c:v>
                </c:pt>
                <c:pt idx="15">
                  <c:v>185.48786780130141</c:v>
                </c:pt>
                <c:pt idx="16">
                  <c:v>182.70218749999995</c:v>
                </c:pt>
                <c:pt idx="17">
                  <c:v>180.12356167912804</c:v>
                </c:pt>
                <c:pt idx="18">
                  <c:v>177.72571007455304</c:v>
                </c:pt>
                <c:pt idx="19">
                  <c:v>175.48692214103951</c:v>
                </c:pt>
                <c:pt idx="20">
                  <c:v>173.38906969222239</c:v>
                </c:pt>
                <c:pt idx="21">
                  <c:v>171.41687049047349</c:v>
                </c:pt>
                <c:pt idx="22">
                  <c:v>169.55733032756734</c:v>
                </c:pt>
                <c:pt idx="23">
                  <c:v>167.79931434293178</c:v>
                </c:pt>
                <c:pt idx="24">
                  <c:v>166.13321343057765</c:v>
                </c:pt>
                <c:pt idx="25">
                  <c:v>164.55068163173669</c:v>
                </c:pt>
                <c:pt idx="26">
                  <c:v>163.04442722347457</c:v>
                </c:pt>
                <c:pt idx="27">
                  <c:v>161.60804491690436</c:v>
                </c:pt>
                <c:pt idx="28">
                  <c:v>160.23587987832181</c:v>
                </c:pt>
                <c:pt idx="29">
                  <c:v>158.92291663600335</c:v>
                </c:pt>
                <c:pt idx="30">
                  <c:v>157.66468763110618</c:v>
                </c:pt>
                <c:pt idx="31">
                  <c:v>156.45719741041495</c:v>
                </c:pt>
                <c:pt idx="32">
                  <c:v>155.29685937499997</c:v>
                </c:pt>
                <c:pt idx="33">
                  <c:v>154.18044268369098</c:v>
                </c:pt>
                <c:pt idx="34">
                  <c:v>153.10502742725882</c:v>
                </c:pt>
                <c:pt idx="35">
                  <c:v>152.06796658314187</c:v>
                </c:pt>
                <c:pt idx="36">
                  <c:v>151.06685356337005</c:v>
                </c:pt>
                <c:pt idx="37">
                  <c:v>150.09949440302768</c:v>
                </c:pt>
                <c:pt idx="38">
                  <c:v>149.16388381988355</c:v>
                </c:pt>
                <c:pt idx="39">
                  <c:v>148.2581845200063</c:v>
                </c:pt>
                <c:pt idx="40">
                  <c:v>147.38070923838904</c:v>
                </c:pt>
                <c:pt idx="41">
                  <c:v>146.52990509465045</c:v>
                </c:pt>
                <c:pt idx="42">
                  <c:v>145.70433991690246</c:v>
                </c:pt>
                <c:pt idx="43">
                  <c:v>144.90269024578251</c:v>
                </c:pt>
                <c:pt idx="44">
                  <c:v>144.12373077843228</c:v>
                </c:pt>
                <c:pt idx="45">
                  <c:v>143.36632505116518</c:v>
                </c:pt>
                <c:pt idx="46">
                  <c:v>142.62941719149202</c:v>
                </c:pt>
                <c:pt idx="47">
                  <c:v>141.91202459645908</c:v>
                </c:pt>
                <c:pt idx="48">
                  <c:v>141.21323141599103</c:v>
                </c:pt>
                <c:pt idx="49">
                  <c:v>140.53218273798706</c:v>
                </c:pt>
                <c:pt idx="50">
                  <c:v>139.86807938697618</c:v>
                </c:pt>
                <c:pt idx="51">
                  <c:v>139.22017326074567</c:v>
                </c:pt>
                <c:pt idx="52">
                  <c:v>138.58776313995335</c:v>
                </c:pt>
                <c:pt idx="53">
                  <c:v>137.97019091467055</c:v>
                </c:pt>
                <c:pt idx="54">
                  <c:v>137.3668381793687</c:v>
                </c:pt>
                <c:pt idx="55">
                  <c:v>136.77712315428457</c:v>
                </c:pt>
                <c:pt idx="56">
                  <c:v>136.20049789657352</c:v>
                </c:pt>
                <c:pt idx="57">
                  <c:v>135.6364457693349</c:v>
                </c:pt>
                <c:pt idx="58">
                  <c:v>135.08447914060284</c:v>
                </c:pt>
                <c:pt idx="59">
                  <c:v>134.54413728783987</c:v>
                </c:pt>
                <c:pt idx="60">
                  <c:v>134.01498448644028</c:v>
                </c:pt>
                <c:pt idx="61">
                  <c:v>133.49660826331487</c:v>
                </c:pt>
                <c:pt idx="62">
                  <c:v>132.98861779885269</c:v>
                </c:pt>
                <c:pt idx="63">
                  <c:v>132.49064246248389</c:v>
                </c:pt>
                <c:pt idx="64">
                  <c:v>132.00233046874999</c:v>
                </c:pt>
                <c:pt idx="65">
                  <c:v>131.52334764225299</c:v>
                </c:pt>
                <c:pt idx="66">
                  <c:v>131.05337628113736</c:v>
                </c:pt>
                <c:pt idx="67">
                  <c:v>130.5921141098824</c:v>
                </c:pt>
                <c:pt idx="68">
                  <c:v>130.13927331317001</c:v>
                </c:pt>
                <c:pt idx="69">
                  <c:v>129.69457964345966</c:v>
                </c:pt>
                <c:pt idx="70">
                  <c:v>129.25777159567056</c:v>
                </c:pt>
                <c:pt idx="71">
                  <c:v>128.82859964304464</c:v>
                </c:pt>
                <c:pt idx="72">
                  <c:v>128.40682552886454</c:v>
                </c:pt>
                <c:pt idx="73">
                  <c:v>127.99222160923084</c:v>
                </c:pt>
                <c:pt idx="74">
                  <c:v>127.58457024257353</c:v>
                </c:pt>
                <c:pt idx="75">
                  <c:v>127.18366322199341</c:v>
                </c:pt>
                <c:pt idx="76">
                  <c:v>126.78930124690102</c:v>
                </c:pt>
                <c:pt idx="77">
                  <c:v>126.4012934307558</c:v>
                </c:pt>
                <c:pt idx="78">
                  <c:v>126.01945684200535</c:v>
                </c:pt>
                <c:pt idx="79">
                  <c:v>125.64361607559168</c:v>
                </c:pt>
                <c:pt idx="80">
                  <c:v>125.27360285263067</c:v>
                </c:pt>
                <c:pt idx="81">
                  <c:v>124.90925564608628</c:v>
                </c:pt>
                <c:pt idx="82">
                  <c:v>124.55041933045288</c:v>
                </c:pt>
                <c:pt idx="83">
                  <c:v>124.19694485363475</c:v>
                </c:pt>
                <c:pt idx="84">
                  <c:v>123.84868892936707</c:v>
                </c:pt>
                <c:pt idx="85">
                  <c:v>123.505513748665</c:v>
                </c:pt>
                <c:pt idx="86">
                  <c:v>123.1672867089151</c:v>
                </c:pt>
                <c:pt idx="87">
                  <c:v>122.8338801593396</c:v>
                </c:pt>
                <c:pt idx="88">
                  <c:v>122.50517116166741</c:v>
                </c:pt>
                <c:pt idx="89">
                  <c:v>122.1810412649433</c:v>
                </c:pt>
                <c:pt idx="90">
                  <c:v>121.86137629349039</c:v>
                </c:pt>
                <c:pt idx="91">
                  <c:v>121.54606614712199</c:v>
                </c:pt>
                <c:pt idx="92">
                  <c:v>121.23500461276824</c:v>
                </c:pt>
                <c:pt idx="93">
                  <c:v>120.92808918674997</c:v>
                </c:pt>
                <c:pt idx="94">
                  <c:v>120.62522090699021</c:v>
                </c:pt>
                <c:pt idx="95">
                  <c:v>120.32630419450838</c:v>
                </c:pt>
                <c:pt idx="96">
                  <c:v>120.03124670359237</c:v>
                </c:pt>
                <c:pt idx="97">
                  <c:v>119.73995918008826</c:v>
                </c:pt>
                <c:pt idx="98">
                  <c:v>119.452355327289</c:v>
                </c:pt>
                <c:pt idx="99">
                  <c:v>119.16835167894196</c:v>
                </c:pt>
                <c:pt idx="100">
                  <c:v>118.88786747892973</c:v>
                </c:pt>
                <c:pt idx="101">
                  <c:v>118.61082456721044</c:v>
                </c:pt>
                <c:pt idx="102">
                  <c:v>118.33714727163384</c:v>
                </c:pt>
                <c:pt idx="103">
                  <c:v>118.06676230527594</c:v>
                </c:pt>
                <c:pt idx="104">
                  <c:v>117.79959866896034</c:v>
                </c:pt>
                <c:pt idx="105">
                  <c:v>117.53558755865691</c:v>
                </c:pt>
                <c:pt idx="106">
                  <c:v>117.27466227746997</c:v>
                </c:pt>
                <c:pt idx="107">
                  <c:v>117.01675815194795</c:v>
                </c:pt>
                <c:pt idx="108">
                  <c:v>116.7618124524634</c:v>
                </c:pt>
                <c:pt idx="109">
                  <c:v>116.50976431743061</c:v>
                </c:pt>
                <c:pt idx="110">
                  <c:v>116.26055468114187</c:v>
                </c:pt>
                <c:pt idx="111">
                  <c:v>116.01412620501877</c:v>
                </c:pt>
                <c:pt idx="112">
                  <c:v>115.77042321208749</c:v>
                </c:pt>
                <c:pt idx="113">
                  <c:v>115.52939162450024</c:v>
                </c:pt>
                <c:pt idx="114">
                  <c:v>115.29097890393466</c:v>
                </c:pt>
                <c:pt idx="115">
                  <c:v>115.05513399471573</c:v>
                </c:pt>
                <c:pt idx="116">
                  <c:v>114.82180726951241</c:v>
                </c:pt>
                <c:pt idx="117">
                  <c:v>114.59095047747226</c:v>
                </c:pt>
                <c:pt idx="118">
                  <c:v>114.36251669466388</c:v>
                </c:pt>
                <c:pt idx="119">
                  <c:v>114.13646027670688</c:v>
                </c:pt>
                <c:pt idx="120">
                  <c:v>113.91273681347423</c:v>
                </c:pt>
                <c:pt idx="121">
                  <c:v>113.69130308576094</c:v>
                </c:pt>
                <c:pt idx="122">
                  <c:v>113.47211702381763</c:v>
                </c:pt>
                <c:pt idx="123">
                  <c:v>113.25513766765425</c:v>
                </c:pt>
                <c:pt idx="124">
                  <c:v>113.04032512902477</c:v>
                </c:pt>
                <c:pt idx="125">
                  <c:v>112.82764055500895</c:v>
                </c:pt>
                <c:pt idx="126">
                  <c:v>112.61704609311128</c:v>
                </c:pt>
                <c:pt idx="127">
                  <c:v>112.40850485780322</c:v>
                </c:pt>
                <c:pt idx="128">
                  <c:v>112.20198089843747</c:v>
                </c:pt>
                <c:pt idx="129">
                  <c:v>111.99743916846833</c:v>
                </c:pt>
                <c:pt idx="130">
                  <c:v>111.79484549591504</c:v>
                </c:pt>
                <c:pt idx="131">
                  <c:v>111.5941665550086</c:v>
                </c:pt>
                <c:pt idx="132">
                  <c:v>111.39536983896673</c:v>
                </c:pt>
                <c:pt idx="133">
                  <c:v>111.19842363384288</c:v>
                </c:pt>
                <c:pt idx="134">
                  <c:v>111.00329699340004</c:v>
                </c:pt>
                <c:pt idx="135">
                  <c:v>110.80995971496171</c:v>
                </c:pt>
                <c:pt idx="136">
                  <c:v>110.6183823161945</c:v>
                </c:pt>
                <c:pt idx="137">
                  <c:v>110.42853601278088</c:v>
                </c:pt>
                <c:pt idx="138">
                  <c:v>110.24039269694069</c:v>
                </c:pt>
                <c:pt idx="139">
                  <c:v>110.05392491676433</c:v>
                </c:pt>
                <c:pt idx="140">
                  <c:v>109.86910585632002</c:v>
                </c:pt>
                <c:pt idx="141">
                  <c:v>109.6859093165022</c:v>
                </c:pt>
                <c:pt idx="142">
                  <c:v>109.50430969658794</c:v>
                </c:pt>
                <c:pt idx="143">
                  <c:v>109.32428197646938</c:v>
                </c:pt>
                <c:pt idx="144">
                  <c:v>109.14580169953484</c:v>
                </c:pt>
                <c:pt idx="145">
                  <c:v>108.96884495616902</c:v>
                </c:pt>
                <c:pt idx="146">
                  <c:v>108.79338836784619</c:v>
                </c:pt>
                <c:pt idx="147">
                  <c:v>108.61940907179182</c:v>
                </c:pt>
                <c:pt idx="148">
                  <c:v>108.4468847061875</c:v>
                </c:pt>
                <c:pt idx="149">
                  <c:v>108.27579339589752</c:v>
                </c:pt>
                <c:pt idx="150">
                  <c:v>108.1061137386944</c:v>
                </c:pt>
                <c:pt idx="151">
                  <c:v>107.93782479196339</c:v>
                </c:pt>
                <c:pt idx="152">
                  <c:v>107.77090605986585</c:v>
                </c:pt>
                <c:pt idx="153">
                  <c:v>107.60533748094312</c:v>
                </c:pt>
                <c:pt idx="154">
                  <c:v>107.44109941614242</c:v>
                </c:pt>
                <c:pt idx="155">
                  <c:v>107.27817263724859</c:v>
                </c:pt>
                <c:pt idx="156">
                  <c:v>107.11653831570453</c:v>
                </c:pt>
                <c:pt idx="157">
                  <c:v>106.95617801180566</c:v>
                </c:pt>
                <c:pt idx="158">
                  <c:v>106.79707366425291</c:v>
                </c:pt>
                <c:pt idx="159">
                  <c:v>106.63920758005068</c:v>
                </c:pt>
                <c:pt idx="160">
                  <c:v>106.48256242473609</c:v>
                </c:pt>
                <c:pt idx="161">
                  <c:v>106.32712121292649</c:v>
                </c:pt>
                <c:pt idx="162">
                  <c:v>106.17286729917335</c:v>
                </c:pt>
                <c:pt idx="163">
                  <c:v>106.01978436911038</c:v>
                </c:pt>
                <c:pt idx="164">
                  <c:v>105.86785643088496</c:v>
                </c:pt>
                <c:pt idx="165">
                  <c:v>105.71706780686189</c:v>
                </c:pt>
                <c:pt idx="166">
                  <c:v>105.56740312558954</c:v>
                </c:pt>
                <c:pt idx="167">
                  <c:v>105.41884731401829</c:v>
                </c:pt>
                <c:pt idx="168">
                  <c:v>105.27138558996201</c:v>
                </c:pt>
                <c:pt idx="169">
                  <c:v>105.12500345479341</c:v>
                </c:pt>
                <c:pt idx="170">
                  <c:v>104.97968668636523</c:v>
                </c:pt>
                <c:pt idx="171">
                  <c:v>104.835421332148</c:v>
                </c:pt>
                <c:pt idx="172">
                  <c:v>104.69219370257785</c:v>
                </c:pt>
                <c:pt idx="173">
                  <c:v>104.54999036460516</c:v>
                </c:pt>
                <c:pt idx="174">
                  <c:v>104.40879813543866</c:v>
                </c:pt>
                <c:pt idx="175">
                  <c:v>104.26860407647625</c:v>
                </c:pt>
                <c:pt idx="176">
                  <c:v>104.12939548741731</c:v>
                </c:pt>
                <c:pt idx="177">
                  <c:v>103.99115990054909</c:v>
                </c:pt>
                <c:pt idx="178">
                  <c:v>103.8538850752018</c:v>
                </c:pt>
                <c:pt idx="179">
                  <c:v>103.71755899236598</c:v>
                </c:pt>
                <c:pt idx="180">
                  <c:v>103.58216984946684</c:v>
                </c:pt>
                <c:pt idx="181">
                  <c:v>103.44770605529003</c:v>
                </c:pt>
                <c:pt idx="182">
                  <c:v>103.31415622505368</c:v>
                </c:pt>
                <c:pt idx="183">
                  <c:v>103.18150917562156</c:v>
                </c:pt>
                <c:pt idx="184">
                  <c:v>103.04975392085298</c:v>
                </c:pt>
                <c:pt idx="185">
                  <c:v>102.91887966708421</c:v>
                </c:pt>
                <c:pt idx="186">
                  <c:v>102.78887580873747</c:v>
                </c:pt>
                <c:pt idx="187">
                  <c:v>102.65973192405333</c:v>
                </c:pt>
                <c:pt idx="188">
                  <c:v>102.53143777094168</c:v>
                </c:pt>
                <c:pt idx="189">
                  <c:v>102.40398328294819</c:v>
                </c:pt>
                <c:pt idx="190">
                  <c:v>102.27735856533211</c:v>
                </c:pt>
                <c:pt idx="191">
                  <c:v>102.15155389125161</c:v>
                </c:pt>
                <c:pt idx="192">
                  <c:v>102.02655969805352</c:v>
                </c:pt>
                <c:pt idx="193">
                  <c:v>101.90236658366364</c:v>
                </c:pt>
                <c:pt idx="194">
                  <c:v>101.77896530307501</c:v>
                </c:pt>
                <c:pt idx="195">
                  <c:v>101.65634676493026</c:v>
                </c:pt>
                <c:pt idx="196">
                  <c:v>101.53450202819565</c:v>
                </c:pt>
                <c:pt idx="197">
                  <c:v>101.41342229892352</c:v>
                </c:pt>
                <c:pt idx="198">
                  <c:v>101.29309892710067</c:v>
                </c:pt>
                <c:pt idx="199">
                  <c:v>101.17352340357959</c:v>
                </c:pt>
                <c:pt idx="200">
                  <c:v>101.05468735709029</c:v>
                </c:pt>
                <c:pt idx="201">
                  <c:v>100.93658255133006</c:v>
                </c:pt>
                <c:pt idx="202">
                  <c:v>100.81920088212888</c:v>
                </c:pt>
                <c:pt idx="203">
                  <c:v>100.70253437468781</c:v>
                </c:pt>
                <c:pt idx="204">
                  <c:v>100.58657518088876</c:v>
                </c:pt>
                <c:pt idx="205">
                  <c:v>100.47131557667261</c:v>
                </c:pt>
                <c:pt idx="206">
                  <c:v>100.35674795948454</c:v>
                </c:pt>
                <c:pt idx="207">
                  <c:v>100.2428648457838</c:v>
                </c:pt>
                <c:pt idx="208">
                  <c:v>100.1296588686163</c:v>
                </c:pt>
                <c:pt idx="209">
                  <c:v>100.01712277524815</c:v>
                </c:pt>
                <c:pt idx="210">
                  <c:v>99.905249424858383</c:v>
                </c:pt>
                <c:pt idx="211">
                  <c:v>99.794031786288741</c:v>
                </c:pt>
                <c:pt idx="212">
                  <c:v>99.683462935849491</c:v>
                </c:pt>
                <c:pt idx="213">
                  <c:v>99.573536055178963</c:v>
                </c:pt>
                <c:pt idx="214">
                  <c:v>99.464244429155755</c:v>
                </c:pt>
                <c:pt idx="215">
                  <c:v>99.355581443861581</c:v>
                </c:pt>
                <c:pt idx="216">
                  <c:v>99.247540584593892</c:v>
                </c:pt>
                <c:pt idx="217">
                  <c:v>99.140115433926368</c:v>
                </c:pt>
                <c:pt idx="218">
                  <c:v>99.033299669816031</c:v>
                </c:pt>
                <c:pt idx="219">
                  <c:v>98.927087063755678</c:v>
                </c:pt>
                <c:pt idx="220">
                  <c:v>98.821471478970622</c:v>
                </c:pt>
                <c:pt idx="221">
                  <c:v>98.71644686865757</c:v>
                </c:pt>
                <c:pt idx="222">
                  <c:v>98.612007274265935</c:v>
                </c:pt>
                <c:pt idx="223">
                  <c:v>98.508146823818976</c:v>
                </c:pt>
                <c:pt idx="224">
                  <c:v>98.404859730274381</c:v>
                </c:pt>
                <c:pt idx="225">
                  <c:v>98.302140289923045</c:v>
                </c:pt>
                <c:pt idx="226">
                  <c:v>98.199982880825203</c:v>
                </c:pt>
                <c:pt idx="227">
                  <c:v>98.098381961282314</c:v>
                </c:pt>
                <c:pt idx="228">
                  <c:v>97.997332068344463</c:v>
                </c:pt>
                <c:pt idx="229">
                  <c:v>97.896827816351603</c:v>
                </c:pt>
                <c:pt idx="230">
                  <c:v>97.796863895508366</c:v>
                </c:pt>
                <c:pt idx="231">
                  <c:v>97.697435070490926</c:v>
                </c:pt>
                <c:pt idx="232">
                  <c:v>97.598536179085556</c:v>
                </c:pt>
                <c:pt idx="233">
                  <c:v>97.500162130857817</c:v>
                </c:pt>
                <c:pt idx="234">
                  <c:v>97.402307905851373</c:v>
                </c:pt>
                <c:pt idx="235">
                  <c:v>97.304968553316172</c:v>
                </c:pt>
                <c:pt idx="236">
                  <c:v>97.20813919046428</c:v>
                </c:pt>
                <c:pt idx="237">
                  <c:v>97.111815001254186</c:v>
                </c:pt>
                <c:pt idx="238">
                  <c:v>97.015991235200829</c:v>
                </c:pt>
                <c:pt idx="239">
                  <c:v>96.920663206212566</c:v>
                </c:pt>
                <c:pt idx="240">
                  <c:v>96.825826291453083</c:v>
                </c:pt>
                <c:pt idx="241">
                  <c:v>96.731475930228171</c:v>
                </c:pt>
                <c:pt idx="242">
                  <c:v>96.63760762289678</c:v>
                </c:pt>
                <c:pt idx="243">
                  <c:v>96.54421692980533</c:v>
                </c:pt>
                <c:pt idx="244">
                  <c:v>96.45129947024499</c:v>
                </c:pt>
                <c:pt idx="245">
                  <c:v>96.358850921431412</c:v>
                </c:pt>
                <c:pt idx="246">
                  <c:v>96.266867017506115</c:v>
                </c:pt>
                <c:pt idx="247">
                  <c:v>96.175343548558857</c:v>
                </c:pt>
                <c:pt idx="248">
                  <c:v>96.084276359671065</c:v>
                </c:pt>
                <c:pt idx="249">
                  <c:v>95.993661349979206</c:v>
                </c:pt>
                <c:pt idx="250">
                  <c:v>95.903494471757611</c:v>
                </c:pt>
                <c:pt idx="251">
                  <c:v>95.813771729520923</c:v>
                </c:pt>
                <c:pt idx="252">
                  <c:v>95.724489179144598</c:v>
                </c:pt>
                <c:pt idx="253">
                  <c:v>95.635642927004398</c:v>
                </c:pt>
                <c:pt idx="254">
                  <c:v>95.547229129132759</c:v>
                </c:pt>
                <c:pt idx="255">
                  <c:v>95.459243990393347</c:v>
                </c:pt>
                <c:pt idx="256">
                  <c:v>95.371683763671854</c:v>
                </c:pt>
                <c:pt idx="257">
                  <c:v>95.284544749083821</c:v>
                </c:pt>
                <c:pt idx="258">
                  <c:v>95.197823293198084</c:v>
                </c:pt>
                <c:pt idx="259">
                  <c:v>95.111515788276364</c:v>
                </c:pt>
                <c:pt idx="260">
                  <c:v>95.025618671527795</c:v>
                </c:pt>
                <c:pt idx="261">
                  <c:v>94.940128424378784</c:v>
                </c:pt>
                <c:pt idx="262">
                  <c:v>94.855041571757326</c:v>
                </c:pt>
                <c:pt idx="263">
                  <c:v>94.77035468139141</c:v>
                </c:pt>
                <c:pt idx="264">
                  <c:v>94.686064363121716</c:v>
                </c:pt>
                <c:pt idx="265">
                  <c:v>94.602167268227589</c:v>
                </c:pt>
                <c:pt idx="266">
                  <c:v>94.518660088766438</c:v>
                </c:pt>
                <c:pt idx="267">
                  <c:v>94.43553955692613</c:v>
                </c:pt>
                <c:pt idx="268">
                  <c:v>94.352802444390036</c:v>
                </c:pt>
                <c:pt idx="269">
                  <c:v>94.270445561714325</c:v>
                </c:pt>
                <c:pt idx="270">
                  <c:v>94.188465757717424</c:v>
                </c:pt>
                <c:pt idx="271">
                  <c:v>94.106859918881597</c:v>
                </c:pt>
                <c:pt idx="272">
                  <c:v>94.025624968765314</c:v>
                </c:pt>
                <c:pt idx="273">
                  <c:v>93.944757867427768</c:v>
                </c:pt>
                <c:pt idx="274">
                  <c:v>93.864255610863722</c:v>
                </c:pt>
                <c:pt idx="275">
                  <c:v>93.784115230449558</c:v>
                </c:pt>
                <c:pt idx="276">
                  <c:v>93.704333792399623</c:v>
                </c:pt>
                <c:pt idx="277">
                  <c:v>93.624908397232829</c:v>
                </c:pt>
                <c:pt idx="278">
                  <c:v>93.545836179249676</c:v>
                </c:pt>
                <c:pt idx="279">
                  <c:v>93.467114306018516</c:v>
                </c:pt>
                <c:pt idx="280">
                  <c:v>93.388739977871992</c:v>
                </c:pt>
                <c:pt idx="281">
                  <c:v>93.310710427412474</c:v>
                </c:pt>
                <c:pt idx="282">
                  <c:v>93.233022919026894</c:v>
                </c:pt>
                <c:pt idx="283">
                  <c:v>93.15567474841059</c:v>
                </c:pt>
                <c:pt idx="284">
                  <c:v>93.078663242099736</c:v>
                </c:pt>
                <c:pt idx="285">
                  <c:v>93.001985757012591</c:v>
                </c:pt>
                <c:pt idx="286">
                  <c:v>92.925639679998966</c:v>
                </c:pt>
                <c:pt idx="287">
                  <c:v>92.849622427398145</c:v>
                </c:pt>
                <c:pt idx="288">
                  <c:v>92.773931444604628</c:v>
                </c:pt>
                <c:pt idx="289">
                  <c:v>92.69856420564183</c:v>
                </c:pt>
                <c:pt idx="290">
                  <c:v>92.623518212743647</c:v>
                </c:pt>
                <c:pt idx="291">
                  <c:v>92.548790995943179</c:v>
                </c:pt>
                <c:pt idx="292">
                  <c:v>92.474380112669266</c:v>
                </c:pt>
                <c:pt idx="293">
                  <c:v>92.400283147349896</c:v>
                </c:pt>
                <c:pt idx="294">
                  <c:v>92.326497711023038</c:v>
                </c:pt>
                <c:pt idx="295">
                  <c:v>92.253021440953859</c:v>
                </c:pt>
                <c:pt idx="296">
                  <c:v>92.179852000259388</c:v>
                </c:pt>
                <c:pt idx="297">
                  <c:v>92.106987077539145</c:v>
                </c:pt>
                <c:pt idx="298">
                  <c:v>92.03442438651291</c:v>
                </c:pt>
                <c:pt idx="299">
                  <c:v>91.962161665664112</c:v>
                </c:pt>
                <c:pt idx="300">
                  <c:v>91.890196677890245</c:v>
                </c:pt>
                <c:pt idx="301">
                  <c:v>91.818527210158692</c:v>
                </c:pt>
                <c:pt idx="302">
                  <c:v>91.74715107316888</c:v>
                </c:pt>
                <c:pt idx="303">
                  <c:v>91.676066101020282</c:v>
                </c:pt>
                <c:pt idx="304">
                  <c:v>91.605270150885985</c:v>
                </c:pt>
                <c:pt idx="305">
                  <c:v>91.534761102691903</c:v>
                </c:pt>
                <c:pt idx="306">
                  <c:v>91.464536858801637</c:v>
                </c:pt>
                <c:pt idx="307">
                  <c:v>91.394595343706541</c:v>
                </c:pt>
                <c:pt idx="308">
                  <c:v>91.324934503721053</c:v>
                </c:pt>
                <c:pt idx="309">
                  <c:v>91.255552306683441</c:v>
                </c:pt>
                <c:pt idx="310">
                  <c:v>91.1864467416613</c:v>
                </c:pt>
                <c:pt idx="311">
                  <c:v>91.117615818662131</c:v>
                </c:pt>
                <c:pt idx="312">
                  <c:v>91.049057568348857</c:v>
                </c:pt>
                <c:pt idx="313">
                  <c:v>90.980770041760081</c:v>
                </c:pt>
                <c:pt idx="314">
                  <c:v>90.912751310034807</c:v>
                </c:pt>
                <c:pt idx="315">
                  <c:v>90.84499946414212</c:v>
                </c:pt>
                <c:pt idx="316">
                  <c:v>90.777512614614977</c:v>
                </c:pt>
                <c:pt idx="317">
                  <c:v>90.710288891288585</c:v>
                </c:pt>
                <c:pt idx="318">
                  <c:v>90.64332644304308</c:v>
                </c:pt>
                <c:pt idx="319">
                  <c:v>90.576623437550495</c:v>
                </c:pt>
                <c:pt idx="320">
                  <c:v>90.510178061025655</c:v>
                </c:pt>
                <c:pt idx="321">
                  <c:v>90.443988517981381</c:v>
                </c:pt>
                <c:pt idx="322">
                  <c:v>90.378053030987516</c:v>
                </c:pt>
                <c:pt idx="323">
                  <c:v>90.312369840433902</c:v>
                </c:pt>
                <c:pt idx="324">
                  <c:v>90.246937204297353</c:v>
                </c:pt>
                <c:pt idx="325">
                  <c:v>90.18175339791199</c:v>
                </c:pt>
                <c:pt idx="326">
                  <c:v>90.11681671374383</c:v>
                </c:pt>
                <c:pt idx="327">
                  <c:v>90.052125461168359</c:v>
                </c:pt>
                <c:pt idx="328">
                  <c:v>89.987677966252193</c:v>
                </c:pt>
                <c:pt idx="329">
                  <c:v>89.923472571537999</c:v>
                </c:pt>
                <c:pt idx="330">
                  <c:v>89.859507635832628</c:v>
                </c:pt>
                <c:pt idx="331">
                  <c:v>89.795781533998991</c:v>
                </c:pt>
                <c:pt idx="332">
                  <c:v>89.732292656751127</c:v>
                </c:pt>
                <c:pt idx="333">
                  <c:v>89.669039410452058</c:v>
                </c:pt>
                <c:pt idx="334">
                  <c:v>89.606020216915539</c:v>
                </c:pt>
                <c:pt idx="335">
                  <c:v>89.543233513210353</c:v>
                </c:pt>
                <c:pt idx="336">
                  <c:v>89.480677751467695</c:v>
                </c:pt>
                <c:pt idx="337">
                  <c:v>89.418351398692096</c:v>
                </c:pt>
                <c:pt idx="338">
                  <c:v>89.356252936574421</c:v>
                </c:pt>
                <c:pt idx="339">
                  <c:v>89.294380861308582</c:v>
                </c:pt>
                <c:pt idx="340">
                  <c:v>89.232733683410416</c:v>
                </c:pt>
                <c:pt idx="341">
                  <c:v>89.17130992753998</c:v>
                </c:pt>
                <c:pt idx="342">
                  <c:v>89.11010813232582</c:v>
                </c:pt>
                <c:pt idx="343">
                  <c:v>89.04912685019265</c:v>
                </c:pt>
                <c:pt idx="344">
                  <c:v>88.988364647191176</c:v>
                </c:pt>
                <c:pt idx="345">
                  <c:v>88.927820102830722</c:v>
                </c:pt>
                <c:pt idx="346">
                  <c:v>88.867491809914384</c:v>
                </c:pt>
                <c:pt idx="347">
                  <c:v>88.807378374376512</c:v>
                </c:pt>
                <c:pt idx="348">
                  <c:v>88.747478415122856</c:v>
                </c:pt>
                <c:pt idx="349">
                  <c:v>88.687790563872909</c:v>
                </c:pt>
                <c:pt idx="350">
                  <c:v>88.628313465004808</c:v>
                </c:pt>
                <c:pt idx="351">
                  <c:v>88.569045775402429</c:v>
                </c:pt>
                <c:pt idx="352">
                  <c:v>88.509986164304721</c:v>
                </c:pt>
                <c:pt idx="353">
                  <c:v>88.451133313157385</c:v>
                </c:pt>
                <c:pt idx="354">
                  <c:v>88.392485915466736</c:v>
                </c:pt>
                <c:pt idx="355">
                  <c:v>88.334042676655599</c:v>
                </c:pt>
                <c:pt idx="356">
                  <c:v>88.275802313921531</c:v>
                </c:pt>
                <c:pt idx="357">
                  <c:v>88.217763556096855</c:v>
                </c:pt>
                <c:pt idx="358">
                  <c:v>88.159925143511074</c:v>
                </c:pt>
                <c:pt idx="359">
                  <c:v>88.102285827854956</c:v>
                </c:pt>
                <c:pt idx="360">
                  <c:v>88.044844372046796</c:v>
                </c:pt>
                <c:pt idx="361">
                  <c:v>87.987599550100711</c:v>
                </c:pt>
                <c:pt idx="362">
                  <c:v>87.930550146996509</c:v>
                </c:pt>
                <c:pt idx="363">
                  <c:v>87.873694958551795</c:v>
                </c:pt>
                <c:pt idx="364">
                  <c:v>87.817032791295645</c:v>
                </c:pt>
                <c:pt idx="365">
                  <c:v>87.76056246234424</c:v>
                </c:pt>
                <c:pt idx="366">
                  <c:v>87.704282799278346</c:v>
                </c:pt>
                <c:pt idx="367">
                  <c:v>87.648192640022316</c:v>
                </c:pt>
                <c:pt idx="368">
                  <c:v>87.592290832725027</c:v>
                </c:pt>
                <c:pt idx="369">
                  <c:v>87.5365762356424</c:v>
                </c:pt>
                <c:pt idx="370">
                  <c:v>87.481047717021568</c:v>
                </c:pt>
                <c:pt idx="371">
                  <c:v>87.425704154986789</c:v>
                </c:pt>
                <c:pt idx="372">
                  <c:v>87.370544437426872</c:v>
                </c:pt>
                <c:pt idx="373">
                  <c:v>87.315567461884172</c:v>
                </c:pt>
                <c:pt idx="374">
                  <c:v>87.260772135445336</c:v>
                </c:pt>
                <c:pt idx="375">
                  <c:v>87.20615737463315</c:v>
                </c:pt>
                <c:pt idx="376">
                  <c:v>87.151722105300436</c:v>
                </c:pt>
                <c:pt idx="377">
                  <c:v>87.097465262524892</c:v>
                </c:pt>
                <c:pt idx="378">
                  <c:v>87.043385790505951</c:v>
                </c:pt>
                <c:pt idx="379">
                  <c:v>86.989482642462477</c:v>
                </c:pt>
                <c:pt idx="380">
                  <c:v>86.935754780532278</c:v>
                </c:pt>
                <c:pt idx="381">
                  <c:v>86.882201175672947</c:v>
                </c:pt>
                <c:pt idx="382">
                  <c:v>86.828820807563872</c:v>
                </c:pt>
                <c:pt idx="383">
                  <c:v>86.775612664509765</c:v>
                </c:pt>
                <c:pt idx="384">
                  <c:v>86.722575743345459</c:v>
                </c:pt>
                <c:pt idx="385">
                  <c:v>86.669709049342046</c:v>
                </c:pt>
                <c:pt idx="386">
                  <c:v>86.617011596114082</c:v>
                </c:pt>
                <c:pt idx="387">
                  <c:v>86.564482405528381</c:v>
                </c:pt>
                <c:pt idx="388">
                  <c:v>86.512120507613758</c:v>
                </c:pt>
                <c:pt idx="389">
                  <c:v>86.459924940472121</c:v>
                </c:pt>
                <c:pt idx="390">
                  <c:v>86.407894750190735</c:v>
                </c:pt>
                <c:pt idx="391">
                  <c:v>86.356028990755632</c:v>
                </c:pt>
                <c:pt idx="392">
                  <c:v>86.304326723966312</c:v>
                </c:pt>
                <c:pt idx="393">
                  <c:v>86.252787019351246</c:v>
                </c:pt>
                <c:pt idx="394">
                  <c:v>86.201408954084982</c:v>
                </c:pt>
                <c:pt idx="395">
                  <c:v>86.150191612905957</c:v>
                </c:pt>
                <c:pt idx="396">
                  <c:v>86.099134088035569</c:v>
                </c:pt>
                <c:pt idx="397">
                  <c:v>86.048235479098224</c:v>
                </c:pt>
                <c:pt idx="398">
                  <c:v>85.997494893042642</c:v>
                </c:pt>
                <c:pt idx="399">
                  <c:v>85.9469114440639</c:v>
                </c:pt>
                <c:pt idx="400">
                  <c:v>85.896484253526737</c:v>
                </c:pt>
                <c:pt idx="401">
                  <c:v>85.846212449889734</c:v>
                </c:pt>
                <c:pt idx="402">
                  <c:v>85.796095168630544</c:v>
                </c:pt>
                <c:pt idx="403">
                  <c:v>85.746131552172073</c:v>
                </c:pt>
                <c:pt idx="404">
                  <c:v>85.696320749809516</c:v>
                </c:pt>
                <c:pt idx="405">
                  <c:v>85.646661917638681</c:v>
                </c:pt>
                <c:pt idx="406">
                  <c:v>85.597154218484647</c:v>
                </c:pt>
                <c:pt idx="407">
                  <c:v>85.547796821832009</c:v>
                </c:pt>
                <c:pt idx="408">
                  <c:v>85.498588903755447</c:v>
                </c:pt>
                <c:pt idx="409">
                  <c:v>85.44952964685163</c:v>
                </c:pt>
                <c:pt idx="410">
                  <c:v>85.400618240171696</c:v>
                </c:pt>
                <c:pt idx="411">
                  <c:v>85.351853879154717</c:v>
                </c:pt>
                <c:pt idx="412">
                  <c:v>85.303235765561851</c:v>
                </c:pt>
                <c:pt idx="413">
                  <c:v>85.254763107411748</c:v>
                </c:pt>
                <c:pt idx="414">
                  <c:v>85.206435118916232</c:v>
                </c:pt>
                <c:pt idx="415">
                  <c:v>85.158251020417126</c:v>
                </c:pt>
                <c:pt idx="416">
                  <c:v>85.110210038323842</c:v>
                </c:pt>
                <c:pt idx="417">
                  <c:v>85.062311405051688</c:v>
                </c:pt>
                <c:pt idx="418">
                  <c:v>85.014554358960922</c:v>
                </c:pt>
                <c:pt idx="419">
                  <c:v>84.966938144296719</c:v>
                </c:pt>
                <c:pt idx="420">
                  <c:v>84.919462011129625</c:v>
                </c:pt>
                <c:pt idx="421">
                  <c:v>84.872125215297075</c:v>
                </c:pt>
                <c:pt idx="422">
                  <c:v>84.824927018345406</c:v>
                </c:pt>
                <c:pt idx="423">
                  <c:v>84.777866687472681</c:v>
                </c:pt>
                <c:pt idx="424">
                  <c:v>84.730943495472061</c:v>
                </c:pt>
                <c:pt idx="425">
                  <c:v>84.684156720676228</c:v>
                </c:pt>
                <c:pt idx="426">
                  <c:v>84.637505646902127</c:v>
                </c:pt>
                <c:pt idx="427">
                  <c:v>84.590989563396562</c:v>
                </c:pt>
                <c:pt idx="428">
                  <c:v>84.544607764782398</c:v>
                </c:pt>
                <c:pt idx="429">
                  <c:v>84.498359551005521</c:v>
                </c:pt>
                <c:pt idx="430">
                  <c:v>84.452244227282321</c:v>
                </c:pt>
                <c:pt idx="431">
                  <c:v>84.406261104047914</c:v>
                </c:pt>
                <c:pt idx="432">
                  <c:v>84.360409496904808</c:v>
                </c:pt>
                <c:pt idx="433">
                  <c:v>84.314688726572498</c:v>
                </c:pt>
                <c:pt idx="434">
                  <c:v>84.269098118837405</c:v>
                </c:pt>
                <c:pt idx="435">
                  <c:v>84.223637004503502</c:v>
                </c:pt>
                <c:pt idx="436">
                  <c:v>84.178304719343629</c:v>
                </c:pt>
                <c:pt idx="437">
                  <c:v>84.133100604051094</c:v>
                </c:pt>
                <c:pt idx="438">
                  <c:v>84.088024004192334</c:v>
                </c:pt>
                <c:pt idx="439">
                  <c:v>84.043074270159707</c:v>
                </c:pt>
                <c:pt idx="440">
                  <c:v>83.998250757125021</c:v>
                </c:pt>
                <c:pt idx="441">
                  <c:v>83.953552824993579</c:v>
                </c:pt>
                <c:pt idx="442">
                  <c:v>83.908979838358917</c:v>
                </c:pt>
                <c:pt idx="443">
                  <c:v>83.864531166457823</c:v>
                </c:pt>
                <c:pt idx="444">
                  <c:v>83.820206183126047</c:v>
                </c:pt>
                <c:pt idx="445">
                  <c:v>83.776004266754541</c:v>
                </c:pt>
                <c:pt idx="446">
                  <c:v>83.731924800246119</c:v>
                </c:pt>
                <c:pt idx="447">
                  <c:v>83.687967170972755</c:v>
                </c:pt>
                <c:pt idx="448">
                  <c:v>83.644130770733227</c:v>
                </c:pt>
                <c:pt idx="449">
                  <c:v>83.60041499571129</c:v>
                </c:pt>
                <c:pt idx="450">
                  <c:v>83.556819246434571</c:v>
                </c:pt>
                <c:pt idx="451">
                  <c:v>83.513342927733589</c:v>
                </c:pt>
                <c:pt idx="452">
                  <c:v>83.469985448701408</c:v>
                </c:pt>
                <c:pt idx="453">
                  <c:v>83.426746222653847</c:v>
                </c:pt>
                <c:pt idx="454">
                  <c:v>83.383624667089975</c:v>
                </c:pt>
                <c:pt idx="455">
                  <c:v>83.340620203653216</c:v>
                </c:pt>
                <c:pt idx="456">
                  <c:v>83.297732258092793</c:v>
                </c:pt>
                <c:pt idx="457">
                  <c:v>83.254960260225673</c:v>
                </c:pt>
                <c:pt idx="458">
                  <c:v>83.212303643898863</c:v>
                </c:pt>
                <c:pt idx="459">
                  <c:v>83.169761846952341</c:v>
                </c:pt>
                <c:pt idx="460">
                  <c:v>83.127334311182096</c:v>
                </c:pt>
                <c:pt idx="461">
                  <c:v>83.085020482303904</c:v>
                </c:pt>
                <c:pt idx="462">
                  <c:v>83.042819809917276</c:v>
                </c:pt>
                <c:pt idx="463">
                  <c:v>83.000731747469914</c:v>
                </c:pt>
                <c:pt idx="464">
                  <c:v>82.9587557522227</c:v>
                </c:pt>
                <c:pt idx="465">
                  <c:v>82.91689128521476</c:v>
                </c:pt>
                <c:pt idx="466">
                  <c:v>82.875137811229138</c:v>
                </c:pt>
                <c:pt idx="467">
                  <c:v>82.833494798758963</c:v>
                </c:pt>
                <c:pt idx="468">
                  <c:v>82.791961719973685</c:v>
                </c:pt>
                <c:pt idx="469">
                  <c:v>82.750538050685975</c:v>
                </c:pt>
                <c:pt idx="470">
                  <c:v>82.709223270318745</c:v>
                </c:pt>
                <c:pt idx="471">
                  <c:v>82.6680168618728</c:v>
                </c:pt>
                <c:pt idx="472">
                  <c:v>82.62691831189467</c:v>
                </c:pt>
                <c:pt idx="473">
                  <c:v>82.585927110444757</c:v>
                </c:pt>
                <c:pt idx="474">
                  <c:v>82.545042751066063</c:v>
                </c:pt>
                <c:pt idx="475">
                  <c:v>82.504264730752993</c:v>
                </c:pt>
                <c:pt idx="476">
                  <c:v>82.463592549920691</c:v>
                </c:pt>
                <c:pt idx="477">
                  <c:v>82.423025712374695</c:v>
                </c:pt>
                <c:pt idx="478">
                  <c:v>82.382563725280676</c:v>
                </c:pt>
                <c:pt idx="479">
                  <c:v>82.342206099135026</c:v>
                </c:pt>
                <c:pt idx="480">
                  <c:v>82.301952347735124</c:v>
                </c:pt>
                <c:pt idx="481">
                  <c:v>82.261801988150509</c:v>
                </c:pt>
                <c:pt idx="482">
                  <c:v>82.221754540693951</c:v>
                </c:pt>
                <c:pt idx="483">
                  <c:v>82.181809528893126</c:v>
                </c:pt>
                <c:pt idx="484">
                  <c:v>82.141966479462255</c:v>
                </c:pt>
                <c:pt idx="485">
                  <c:v>82.102224922274615</c:v>
                </c:pt>
                <c:pt idx="486">
                  <c:v>82.062584390334536</c:v>
                </c:pt>
                <c:pt idx="487">
                  <c:v>82.023044419750548</c:v>
                </c:pt>
                <c:pt idx="488">
                  <c:v>81.983604549708218</c:v>
                </c:pt>
                <c:pt idx="489">
                  <c:v>81.944264322443615</c:v>
                </c:pt>
                <c:pt idx="490">
                  <c:v>81.905023283216721</c:v>
                </c:pt>
                <c:pt idx="491">
                  <c:v>81.865880980285539</c:v>
                </c:pt>
                <c:pt idx="492">
                  <c:v>81.826836964880201</c:v>
                </c:pt>
                <c:pt idx="493">
                  <c:v>81.787890791177361</c:v>
                </c:pt>
                <c:pt idx="494">
                  <c:v>81.749042016275013</c:v>
                </c:pt>
                <c:pt idx="495">
                  <c:v>81.710290200167435</c:v>
                </c:pt>
                <c:pt idx="496">
                  <c:v>81.671634905720396</c:v>
                </c:pt>
                <c:pt idx="497">
                  <c:v>81.633075698646792</c:v>
                </c:pt>
                <c:pt idx="498">
                  <c:v>81.594612147482323</c:v>
                </c:pt>
                <c:pt idx="499">
                  <c:v>81.556243823561488</c:v>
                </c:pt>
                <c:pt idx="500">
                  <c:v>81.51797030099398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F0-49D1-B555-028654DE5D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5924304"/>
        <c:axId val="1435918544"/>
      </c:lineChart>
      <c:catAx>
        <c:axId val="1435924304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5918544"/>
        <c:crosses val="autoZero"/>
        <c:auto val="1"/>
        <c:lblAlgn val="ctr"/>
        <c:lblOffset val="100"/>
        <c:noMultiLvlLbl val="0"/>
      </c:catAx>
      <c:valAx>
        <c:axId val="143591854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\$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592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Sheet4!$A$2:$A$5</c:f>
              <c:strCache>
                <c:ptCount val="4"/>
                <c:pt idx="0">
                  <c:v>Military/DOD</c:v>
                </c:pt>
                <c:pt idx="1">
                  <c:v>Remote Mining</c:v>
                </c:pt>
                <c:pt idx="2">
                  <c:v>Remote Communities</c:v>
                </c:pt>
                <c:pt idx="3">
                  <c:v>Data Centers</c:v>
                </c:pt>
              </c:strCache>
            </c:strRef>
          </c:cat>
          <c:val>
            <c:numRef>
              <c:f>Sheet4!$B$2:$B$5</c:f>
              <c:numCache>
                <c:formatCode>"$"#,##0.00</c:formatCode>
                <c:ptCount val="4"/>
                <c:pt idx="0">
                  <c:v>0.3</c:v>
                </c:pt>
                <c:pt idx="1">
                  <c:v>0.25</c:v>
                </c:pt>
                <c:pt idx="2">
                  <c:v>0.25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3D-499C-9938-9F874845BB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35921424"/>
        <c:axId val="1435911824"/>
      </c:barChart>
      <c:catAx>
        <c:axId val="143592142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b="1" i="0" baseline="0" dirty="0">
                    <a:solidFill>
                      <a:schemeClr val="bg1"/>
                    </a:solidFill>
                  </a:rPr>
                  <a:t>Revenue Sector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5911824"/>
        <c:crosses val="autoZero"/>
        <c:auto val="1"/>
        <c:lblAlgn val="ctr"/>
        <c:lblOffset val="100"/>
        <c:noMultiLvlLbl val="0"/>
      </c:catAx>
      <c:valAx>
        <c:axId val="143591182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5921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Fuel (HALEU)</c:v>
                </c:pt>
                <c:pt idx="1">
                  <c:v>Fixed O&amp;M</c:v>
                </c:pt>
                <c:pt idx="2">
                  <c:v>Insurance</c:v>
                </c:pt>
                <c:pt idx="3">
                  <c:v>Regulatory/NRC</c:v>
                </c:pt>
                <c:pt idx="4">
                  <c:v>Total</c:v>
                </c:pt>
              </c:strCache>
            </c:strRef>
          </c:cat>
          <c:val>
            <c:numRef>
              <c:f>Sheet1!$B$2:$B$6</c:f>
              <c:numCache>
                <c:formatCode>"$"#,##0_);[Red]\("$"#,##0\)</c:formatCode>
                <c:ptCount val="5"/>
                <c:pt idx="0">
                  <c:v>30</c:v>
                </c:pt>
                <c:pt idx="1">
                  <c:v>20</c:v>
                </c:pt>
                <c:pt idx="2">
                  <c:v>18</c:v>
                </c:pt>
                <c:pt idx="3">
                  <c:v>10</c:v>
                </c:pt>
                <c:pt idx="4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61-4A7B-8CB7-601EC76372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35882064"/>
        <c:axId val="1435883024"/>
      </c:barChart>
      <c:catAx>
        <c:axId val="143588206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b="1" i="0" baseline="0" dirty="0">
                    <a:solidFill>
                      <a:schemeClr val="bg1"/>
                    </a:solidFill>
                  </a:rPr>
                  <a:t>KRONOS Cost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5883024"/>
        <c:crosses val="autoZero"/>
        <c:auto val="1"/>
        <c:lblAlgn val="ctr"/>
        <c:lblOffset val="100"/>
        <c:noMultiLvlLbl val="0"/>
      </c:catAx>
      <c:valAx>
        <c:axId val="143588302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588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518284656989094E-2"/>
          <c:y val="6.7647191807493082E-2"/>
          <c:w val="0.88873751001278689"/>
          <c:h val="0.76124758009895521"/>
        </c:manualLayout>
      </c:layout>
      <c:lineChart>
        <c:grouping val="standard"/>
        <c:varyColors val="0"/>
        <c:ser>
          <c:idx val="0"/>
          <c:order val="0"/>
          <c:tx>
            <c:strRef>
              <c:f>'https://d.docs.live.net/4cb32ea00eb2e399/Desktop/.tmp.driveupload/[2404]Learning Curve'!$G$4</c:f>
              <c:strCache>
                <c:ptCount val="1"/>
                <c:pt idx="0">
                  <c:v>Levelized Cost of Electricity (LCOE)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val>
            <c:numRef>
              <c:f>'[1]Learning Curve'!$G$5:$G$55</c:f>
              <c:numCache>
                <c:formatCode>General</c:formatCode>
                <c:ptCount val="51"/>
                <c:pt idx="1">
                  <c:v>132.97818366311517</c:v>
                </c:pt>
                <c:pt idx="2">
                  <c:v>255.95721292068325</c:v>
                </c:pt>
                <c:pt idx="3">
                  <c:v>208.76035853204803</c:v>
                </c:pt>
                <c:pt idx="4">
                  <c:v>172.35337089650648</c:v>
                </c:pt>
                <c:pt idx="5">
                  <c:v>154.8930323017081</c:v>
                </c:pt>
                <c:pt idx="6">
                  <c:v>144.44312174290911</c:v>
                </c:pt>
                <c:pt idx="7">
                  <c:v>135.19709281149778</c:v>
                </c:pt>
                <c:pt idx="8">
                  <c:v>129.74605299233451</c:v>
                </c:pt>
                <c:pt idx="9">
                  <c:v>123.85580500591914</c:v>
                </c:pt>
                <c:pt idx="10">
                  <c:v>121.38046282595327</c:v>
                </c:pt>
                <c:pt idx="11">
                  <c:v>119.22338103093999</c:v>
                </c:pt>
                <c:pt idx="12">
                  <c:v>117.31744129463861</c:v>
                </c:pt>
                <c:pt idx="13">
                  <c:v>115.61425643924041</c:v>
                </c:pt>
                <c:pt idx="14">
                  <c:v>114.07786791987473</c:v>
                </c:pt>
                <c:pt idx="15">
                  <c:v>112.68087259295163</c:v>
                </c:pt>
                <c:pt idx="16">
                  <c:v>111.40193970966573</c:v>
                </c:pt>
                <c:pt idx="17">
                  <c:v>110.22416180449852</c:v>
                </c:pt>
                <c:pt idx="18">
                  <c:v>109.13392595938105</c:v>
                </c:pt>
                <c:pt idx="19">
                  <c:v>108.12012095152758</c:v>
                </c:pt>
                <c:pt idx="20">
                  <c:v>107.1735676226279</c:v>
                </c:pt>
                <c:pt idx="21">
                  <c:v>106.28660142576628</c:v>
                </c:pt>
                <c:pt idx="22">
                  <c:v>105.45276107325955</c:v>
                </c:pt>
                <c:pt idx="23">
                  <c:v>104.66655264991009</c:v>
                </c:pt>
                <c:pt idx="24">
                  <c:v>103.92326836755106</c:v>
                </c:pt>
                <c:pt idx="25">
                  <c:v>103.21884552282161</c:v>
                </c:pt>
                <c:pt idx="26">
                  <c:v>102.54975546750241</c:v>
                </c:pt>
                <c:pt idx="27">
                  <c:v>101.9129152813608</c:v>
                </c:pt>
                <c:pt idx="28">
                  <c:v>101.30561682602078</c:v>
                </c:pt>
                <c:pt idx="29">
                  <c:v>100.72546925347615</c:v>
                </c:pt>
                <c:pt idx="30">
                  <c:v>100.17035203619285</c:v>
                </c:pt>
                <c:pt idx="31">
                  <c:v>99.638376302683142</c:v>
                </c:pt>
                <c:pt idx="32">
                  <c:v>99.12785278640915</c:v>
                </c:pt>
                <c:pt idx="33">
                  <c:v>98.637265083291041</c:v>
                </c:pt>
                <c:pt idx="34">
                  <c:v>98.165247202642902</c:v>
                </c:pt>
                <c:pt idx="35">
                  <c:v>97.710564614941148</c:v>
                </c:pt>
                <c:pt idx="36">
                  <c:v>97.272098166388403</c:v>
                </c:pt>
                <c:pt idx="37">
                  <c:v>96.848830358265701</c:v>
                </c:pt>
                <c:pt idx="38">
                  <c:v>96.439833588291762</c:v>
                </c:pt>
                <c:pt idx="39">
                  <c:v>96.044260028700975</c:v>
                </c:pt>
                <c:pt idx="40">
                  <c:v>95.661332876714994</c:v>
                </c:pt>
                <c:pt idx="41">
                  <c:v>95.290338761368616</c:v>
                </c:pt>
                <c:pt idx="42">
                  <c:v>94.930621129143603</c:v>
                </c:pt>
                <c:pt idx="43">
                  <c:v>94.581574461737887</c:v>
                </c:pt>
                <c:pt idx="44">
                  <c:v>94.242639204203655</c:v>
                </c:pt>
                <c:pt idx="45">
                  <c:v>93.913297301890864</c:v>
                </c:pt>
                <c:pt idx="46">
                  <c:v>93.593068261104833</c:v>
                </c:pt>
                <c:pt idx="47">
                  <c:v>93.281505661885689</c:v>
                </c:pt>
                <c:pt idx="48">
                  <c:v>92.97819406242985</c:v>
                </c:pt>
                <c:pt idx="49">
                  <c:v>92.682746243865651</c:v>
                </c:pt>
                <c:pt idx="50">
                  <c:v>92.394800751727999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BD5-4E16-8EBA-0EEB818DAF31}"/>
            </c:ext>
          </c:extLst>
        </c:ser>
        <c:ser>
          <c:idx val="1"/>
          <c:order val="1"/>
          <c:tx>
            <c:strRef>
              <c:f>'https://d.docs.live.net/4cb32ea00eb2e399/Desktop/.tmp.driveupload/[2404]Learning Curve'!$H$4</c:f>
              <c:strCache>
                <c:ptCount val="1"/>
                <c:pt idx="0">
                  <c:v>Military</c:v>
                </c:pt>
              </c:strCache>
            </c:strRef>
          </c:tx>
          <c:spPr>
            <a:ln w="19050" cap="rnd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'[1]Learning Curve'!$H$5:$H$55</c:f>
              <c:numCache>
                <c:formatCode>General</c:formatCode>
                <c:ptCount val="51"/>
                <c:pt idx="1">
                  <c:v>300</c:v>
                </c:pt>
                <c:pt idx="2">
                  <c:v>300</c:v>
                </c:pt>
                <c:pt idx="3">
                  <c:v>300</c:v>
                </c:pt>
                <c:pt idx="4">
                  <c:v>300</c:v>
                </c:pt>
                <c:pt idx="5">
                  <c:v>300</c:v>
                </c:pt>
                <c:pt idx="6">
                  <c:v>300</c:v>
                </c:pt>
                <c:pt idx="7">
                  <c:v>300</c:v>
                </c:pt>
                <c:pt idx="8">
                  <c:v>300</c:v>
                </c:pt>
                <c:pt idx="9">
                  <c:v>300</c:v>
                </c:pt>
                <c:pt idx="10">
                  <c:v>300</c:v>
                </c:pt>
                <c:pt idx="11">
                  <c:v>300</c:v>
                </c:pt>
                <c:pt idx="12">
                  <c:v>300</c:v>
                </c:pt>
                <c:pt idx="13">
                  <c:v>300</c:v>
                </c:pt>
                <c:pt idx="14">
                  <c:v>300</c:v>
                </c:pt>
                <c:pt idx="15">
                  <c:v>300</c:v>
                </c:pt>
                <c:pt idx="16">
                  <c:v>300</c:v>
                </c:pt>
                <c:pt idx="17">
                  <c:v>300</c:v>
                </c:pt>
                <c:pt idx="18">
                  <c:v>300</c:v>
                </c:pt>
                <c:pt idx="19">
                  <c:v>300</c:v>
                </c:pt>
                <c:pt idx="20">
                  <c:v>300</c:v>
                </c:pt>
                <c:pt idx="21">
                  <c:v>300</c:v>
                </c:pt>
                <c:pt idx="22">
                  <c:v>300</c:v>
                </c:pt>
                <c:pt idx="23">
                  <c:v>300</c:v>
                </c:pt>
                <c:pt idx="24">
                  <c:v>300</c:v>
                </c:pt>
                <c:pt idx="25">
                  <c:v>300</c:v>
                </c:pt>
                <c:pt idx="26">
                  <c:v>300</c:v>
                </c:pt>
                <c:pt idx="27">
                  <c:v>300</c:v>
                </c:pt>
                <c:pt idx="28">
                  <c:v>300</c:v>
                </c:pt>
                <c:pt idx="29">
                  <c:v>300</c:v>
                </c:pt>
                <c:pt idx="30">
                  <c:v>300</c:v>
                </c:pt>
                <c:pt idx="31">
                  <c:v>300</c:v>
                </c:pt>
                <c:pt idx="32">
                  <c:v>300</c:v>
                </c:pt>
                <c:pt idx="33">
                  <c:v>300</c:v>
                </c:pt>
                <c:pt idx="34">
                  <c:v>300</c:v>
                </c:pt>
                <c:pt idx="35">
                  <c:v>300</c:v>
                </c:pt>
                <c:pt idx="36">
                  <c:v>300</c:v>
                </c:pt>
                <c:pt idx="37">
                  <c:v>300</c:v>
                </c:pt>
                <c:pt idx="38">
                  <c:v>300</c:v>
                </c:pt>
                <c:pt idx="39">
                  <c:v>300</c:v>
                </c:pt>
                <c:pt idx="40">
                  <c:v>300</c:v>
                </c:pt>
                <c:pt idx="41">
                  <c:v>300</c:v>
                </c:pt>
                <c:pt idx="42">
                  <c:v>300</c:v>
                </c:pt>
                <c:pt idx="43">
                  <c:v>300</c:v>
                </c:pt>
                <c:pt idx="44">
                  <c:v>300</c:v>
                </c:pt>
                <c:pt idx="45">
                  <c:v>300</c:v>
                </c:pt>
                <c:pt idx="46">
                  <c:v>300</c:v>
                </c:pt>
                <c:pt idx="47">
                  <c:v>300</c:v>
                </c:pt>
                <c:pt idx="48">
                  <c:v>300</c:v>
                </c:pt>
                <c:pt idx="49">
                  <c:v>300</c:v>
                </c:pt>
                <c:pt idx="50">
                  <c:v>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D5-4E16-8EBA-0EEB818DAF31}"/>
            </c:ext>
          </c:extLst>
        </c:ser>
        <c:ser>
          <c:idx val="2"/>
          <c:order val="2"/>
          <c:tx>
            <c:strRef>
              <c:f>'https://d.docs.live.net/4cb32ea00eb2e399/Desktop/.tmp.driveupload/[2404]Learning Curve'!$I$4</c:f>
              <c:strCache>
                <c:ptCount val="1"/>
                <c:pt idx="0">
                  <c:v>Remote Markets (Mining &amp; Communities)</c:v>
                </c:pt>
              </c:strCache>
            </c:strRef>
          </c:tx>
          <c:spPr>
            <a:ln w="19050" cap="rnd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'[1]Learning Curve'!$I$5:$I$55</c:f>
              <c:numCache>
                <c:formatCode>General</c:formatCode>
                <c:ptCount val="51"/>
                <c:pt idx="1">
                  <c:v>250</c:v>
                </c:pt>
                <c:pt idx="2">
                  <c:v>250</c:v>
                </c:pt>
                <c:pt idx="3">
                  <c:v>250</c:v>
                </c:pt>
                <c:pt idx="4">
                  <c:v>250</c:v>
                </c:pt>
                <c:pt idx="5">
                  <c:v>250</c:v>
                </c:pt>
                <c:pt idx="6">
                  <c:v>250</c:v>
                </c:pt>
                <c:pt idx="7">
                  <c:v>250</c:v>
                </c:pt>
                <c:pt idx="8">
                  <c:v>250</c:v>
                </c:pt>
                <c:pt idx="9">
                  <c:v>250</c:v>
                </c:pt>
                <c:pt idx="10">
                  <c:v>250</c:v>
                </c:pt>
                <c:pt idx="11">
                  <c:v>250</c:v>
                </c:pt>
                <c:pt idx="12">
                  <c:v>250</c:v>
                </c:pt>
                <c:pt idx="13">
                  <c:v>250</c:v>
                </c:pt>
                <c:pt idx="14">
                  <c:v>250</c:v>
                </c:pt>
                <c:pt idx="15">
                  <c:v>250</c:v>
                </c:pt>
                <c:pt idx="16">
                  <c:v>250</c:v>
                </c:pt>
                <c:pt idx="17">
                  <c:v>250</c:v>
                </c:pt>
                <c:pt idx="18">
                  <c:v>250</c:v>
                </c:pt>
                <c:pt idx="19">
                  <c:v>250</c:v>
                </c:pt>
                <c:pt idx="20">
                  <c:v>250</c:v>
                </c:pt>
                <c:pt idx="21">
                  <c:v>250</c:v>
                </c:pt>
                <c:pt idx="22">
                  <c:v>250</c:v>
                </c:pt>
                <c:pt idx="23">
                  <c:v>250</c:v>
                </c:pt>
                <c:pt idx="24">
                  <c:v>250</c:v>
                </c:pt>
                <c:pt idx="25">
                  <c:v>250</c:v>
                </c:pt>
                <c:pt idx="26">
                  <c:v>250</c:v>
                </c:pt>
                <c:pt idx="27">
                  <c:v>250</c:v>
                </c:pt>
                <c:pt idx="28">
                  <c:v>250</c:v>
                </c:pt>
                <c:pt idx="29">
                  <c:v>250</c:v>
                </c:pt>
                <c:pt idx="30">
                  <c:v>250</c:v>
                </c:pt>
                <c:pt idx="31">
                  <c:v>250</c:v>
                </c:pt>
                <c:pt idx="32">
                  <c:v>250</c:v>
                </c:pt>
                <c:pt idx="33">
                  <c:v>250</c:v>
                </c:pt>
                <c:pt idx="34">
                  <c:v>250</c:v>
                </c:pt>
                <c:pt idx="35">
                  <c:v>250</c:v>
                </c:pt>
                <c:pt idx="36">
                  <c:v>250</c:v>
                </c:pt>
                <c:pt idx="37">
                  <c:v>250</c:v>
                </c:pt>
                <c:pt idx="38">
                  <c:v>250</c:v>
                </c:pt>
                <c:pt idx="39">
                  <c:v>250</c:v>
                </c:pt>
                <c:pt idx="40">
                  <c:v>250</c:v>
                </c:pt>
                <c:pt idx="41">
                  <c:v>250</c:v>
                </c:pt>
                <c:pt idx="42">
                  <c:v>250</c:v>
                </c:pt>
                <c:pt idx="43">
                  <c:v>250</c:v>
                </c:pt>
                <c:pt idx="44">
                  <c:v>250</c:v>
                </c:pt>
                <c:pt idx="45">
                  <c:v>250</c:v>
                </c:pt>
                <c:pt idx="46">
                  <c:v>250</c:v>
                </c:pt>
                <c:pt idx="47">
                  <c:v>250</c:v>
                </c:pt>
                <c:pt idx="48">
                  <c:v>250</c:v>
                </c:pt>
                <c:pt idx="49">
                  <c:v>250</c:v>
                </c:pt>
                <c:pt idx="50">
                  <c:v>250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BD5-4E16-8EBA-0EEB818DAF31}"/>
            </c:ext>
          </c:extLst>
        </c:ser>
        <c:ser>
          <c:idx val="4"/>
          <c:order val="3"/>
          <c:tx>
            <c:strRef>
              <c:f>'https://d.docs.live.net/4cb32ea00eb2e399/Desktop/.tmp.driveupload/[2404]Learning Curve'!$J$4</c:f>
              <c:strCache>
                <c:ptCount val="1"/>
                <c:pt idx="0">
                  <c:v>Data Centers</c:v>
                </c:pt>
              </c:strCache>
            </c:strRef>
          </c:tx>
          <c:spPr>
            <a:ln w="19050" cap="rnd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'[1]Learning Curve'!$J$5:$J$55</c:f>
              <c:numCache>
                <c:formatCode>General</c:formatCode>
                <c:ptCount val="51"/>
                <c:pt idx="1">
                  <c:v>120</c:v>
                </c:pt>
                <c:pt idx="2">
                  <c:v>120</c:v>
                </c:pt>
                <c:pt idx="3">
                  <c:v>120</c:v>
                </c:pt>
                <c:pt idx="4">
                  <c:v>120</c:v>
                </c:pt>
                <c:pt idx="5">
                  <c:v>120</c:v>
                </c:pt>
                <c:pt idx="6">
                  <c:v>120</c:v>
                </c:pt>
                <c:pt idx="7">
                  <c:v>120</c:v>
                </c:pt>
                <c:pt idx="8">
                  <c:v>120</c:v>
                </c:pt>
                <c:pt idx="9">
                  <c:v>120</c:v>
                </c:pt>
                <c:pt idx="10">
                  <c:v>120</c:v>
                </c:pt>
                <c:pt idx="11">
                  <c:v>120</c:v>
                </c:pt>
                <c:pt idx="12">
                  <c:v>120</c:v>
                </c:pt>
                <c:pt idx="13">
                  <c:v>120</c:v>
                </c:pt>
                <c:pt idx="14">
                  <c:v>120</c:v>
                </c:pt>
                <c:pt idx="15">
                  <c:v>120</c:v>
                </c:pt>
                <c:pt idx="16">
                  <c:v>120</c:v>
                </c:pt>
                <c:pt idx="17">
                  <c:v>120</c:v>
                </c:pt>
                <c:pt idx="18">
                  <c:v>120</c:v>
                </c:pt>
                <c:pt idx="19">
                  <c:v>120</c:v>
                </c:pt>
                <c:pt idx="20">
                  <c:v>120</c:v>
                </c:pt>
                <c:pt idx="21">
                  <c:v>120</c:v>
                </c:pt>
                <c:pt idx="22">
                  <c:v>120</c:v>
                </c:pt>
                <c:pt idx="23">
                  <c:v>120</c:v>
                </c:pt>
                <c:pt idx="24">
                  <c:v>120</c:v>
                </c:pt>
                <c:pt idx="25">
                  <c:v>120</c:v>
                </c:pt>
                <c:pt idx="26">
                  <c:v>120</c:v>
                </c:pt>
                <c:pt idx="27">
                  <c:v>120</c:v>
                </c:pt>
                <c:pt idx="28">
                  <c:v>120</c:v>
                </c:pt>
                <c:pt idx="29">
                  <c:v>120</c:v>
                </c:pt>
                <c:pt idx="30">
                  <c:v>120</c:v>
                </c:pt>
                <c:pt idx="31">
                  <c:v>120</c:v>
                </c:pt>
                <c:pt idx="32">
                  <c:v>120</c:v>
                </c:pt>
                <c:pt idx="33">
                  <c:v>120</c:v>
                </c:pt>
                <c:pt idx="34">
                  <c:v>120</c:v>
                </c:pt>
                <c:pt idx="35">
                  <c:v>120</c:v>
                </c:pt>
                <c:pt idx="36">
                  <c:v>120</c:v>
                </c:pt>
                <c:pt idx="37">
                  <c:v>120</c:v>
                </c:pt>
                <c:pt idx="38">
                  <c:v>120</c:v>
                </c:pt>
                <c:pt idx="39">
                  <c:v>120</c:v>
                </c:pt>
                <c:pt idx="40">
                  <c:v>120</c:v>
                </c:pt>
                <c:pt idx="41">
                  <c:v>120</c:v>
                </c:pt>
                <c:pt idx="42">
                  <c:v>120</c:v>
                </c:pt>
                <c:pt idx="43">
                  <c:v>120</c:v>
                </c:pt>
                <c:pt idx="44">
                  <c:v>120</c:v>
                </c:pt>
                <c:pt idx="45">
                  <c:v>120</c:v>
                </c:pt>
                <c:pt idx="46">
                  <c:v>120</c:v>
                </c:pt>
                <c:pt idx="47">
                  <c:v>120</c:v>
                </c:pt>
                <c:pt idx="48">
                  <c:v>120</c:v>
                </c:pt>
                <c:pt idx="49">
                  <c:v>120</c:v>
                </c:pt>
                <c:pt idx="50">
                  <c:v>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BD5-4E16-8EBA-0EEB818DAF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0400208"/>
        <c:axId val="120400688"/>
      </c:lineChart>
      <c:catAx>
        <c:axId val="120400208"/>
        <c:scaling>
          <c:orientation val="minMax"/>
        </c:scaling>
        <c:delete val="0"/>
        <c:axPos val="b"/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>
                    <a:solidFill>
                      <a:schemeClr val="bg1"/>
                    </a:solidFill>
                  </a:rPr>
                  <a:t>Cumulative Unit Production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400688"/>
        <c:crosses val="autoZero"/>
        <c:auto val="1"/>
        <c:lblAlgn val="ctr"/>
        <c:lblOffset val="100"/>
        <c:tickLblSkip val="5"/>
        <c:noMultiLvlLbl val="0"/>
      </c:catAx>
      <c:valAx>
        <c:axId val="12040068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baseline="0">
                    <a:solidFill>
                      <a:schemeClr val="bg1"/>
                    </a:solidFill>
                  </a:rPr>
                  <a:t>LCOE ($/MWh)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400208"/>
        <c:crosses val="autoZero"/>
        <c:crossBetween val="between"/>
      </c:valAx>
      <c:spPr>
        <a:noFill/>
        <a:ln w="190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831-43A8-AD00-28111A26DFB3}"/>
              </c:ext>
            </c:extLst>
          </c:dPt>
          <c:cat>
            <c:strRef>
              <c:f>'Summary Table'!$E$18:$L$18</c:f>
              <c:strCache>
                <c:ptCount val="8"/>
                <c:pt idx="0">
                  <c:v>2025E</c:v>
                </c:pt>
                <c:pt idx="1">
                  <c:v>2026E</c:v>
                </c:pt>
                <c:pt idx="2">
                  <c:v>2027E</c:v>
                </c:pt>
                <c:pt idx="3">
                  <c:v>2028E</c:v>
                </c:pt>
                <c:pt idx="4">
                  <c:v>2029E</c:v>
                </c:pt>
                <c:pt idx="5">
                  <c:v>2030E</c:v>
                </c:pt>
                <c:pt idx="6">
                  <c:v>2031E</c:v>
                </c:pt>
                <c:pt idx="7">
                  <c:v>2032E</c:v>
                </c:pt>
              </c:strCache>
            </c:strRef>
          </c:cat>
          <c:val>
            <c:numRef>
              <c:f>'Summary Table'!$E$23:$L$23</c:f>
              <c:numCache>
                <c:formatCode>General</c:formatCode>
                <c:ptCount val="8"/>
                <c:pt idx="0">
                  <c:v>210</c:v>
                </c:pt>
                <c:pt idx="1">
                  <c:v>185</c:v>
                </c:pt>
                <c:pt idx="2">
                  <c:v>160</c:v>
                </c:pt>
                <c:pt idx="3">
                  <c:v>135</c:v>
                </c:pt>
                <c:pt idx="4">
                  <c:v>110</c:v>
                </c:pt>
                <c:pt idx="5">
                  <c:v>85</c:v>
                </c:pt>
                <c:pt idx="6">
                  <c:v>60</c:v>
                </c:pt>
                <c:pt idx="7">
                  <c:v>-289.39999999999998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31-43A8-AD00-28111A26DF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overlap val="-27"/>
        <c:axId val="210001135"/>
        <c:axId val="209997775"/>
      </c:barChart>
      <c:catAx>
        <c:axId val="210001135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t" anchorCtr="0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997775"/>
        <c:crosses val="autoZero"/>
        <c:auto val="1"/>
        <c:lblAlgn val="ctr"/>
        <c:lblOffset val="100"/>
        <c:noMultiLvlLbl val="0"/>
      </c:catAx>
      <c:valAx>
        <c:axId val="209997775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>
                    <a:solidFill>
                      <a:schemeClr val="bg1"/>
                    </a:solidFill>
                  </a:rPr>
                  <a:t>Cash Position ($M)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_);[Red]\(&quot;$&quot;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5FB35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001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Sheet1!$H$26</c:f>
              <c:strCache>
                <c:ptCount val="1"/>
                <c:pt idx="0">
                  <c:v>Emissions (gCO2e/kWh)</c:v>
                </c:pt>
              </c:strCache>
            </c:strRef>
          </c:tx>
          <c:spPr>
            <a:solidFill>
              <a:srgbClr val="4EAB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Sheet1!$G$27:$G$31</c:f>
              <c:strCache>
                <c:ptCount val="5"/>
                <c:pt idx="0">
                  <c:v>Coal</c:v>
                </c:pt>
                <c:pt idx="1">
                  <c:v>Natural Gas</c:v>
                </c:pt>
                <c:pt idx="2">
                  <c:v>Solar</c:v>
                </c:pt>
                <c:pt idx="3">
                  <c:v>Wind (Onshore)</c:v>
                </c:pt>
                <c:pt idx="4">
                  <c:v>Nuclear</c:v>
                </c:pt>
              </c:strCache>
            </c:strRef>
          </c:cat>
          <c:val>
            <c:numRef>
              <c:f>Sheet1!$H$27:$H$31</c:f>
              <c:numCache>
                <c:formatCode>General</c:formatCode>
                <c:ptCount val="5"/>
                <c:pt idx="0">
                  <c:v>900</c:v>
                </c:pt>
                <c:pt idx="1">
                  <c:v>450</c:v>
                </c:pt>
                <c:pt idx="2">
                  <c:v>45</c:v>
                </c:pt>
                <c:pt idx="3">
                  <c:v>15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21-479D-A016-ED1B00EB09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4573120"/>
        <c:axId val="1484573600"/>
      </c:barChart>
      <c:catAx>
        <c:axId val="148457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4573600"/>
        <c:crosses val="autoZero"/>
        <c:auto val="1"/>
        <c:lblAlgn val="ctr"/>
        <c:lblOffset val="100"/>
        <c:noMultiLvlLbl val="0"/>
      </c:catAx>
      <c:valAx>
        <c:axId val="148457360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b="1" baseline="0">
                    <a:solidFill>
                      <a:schemeClr val="bg1"/>
                    </a:solidFill>
                    <a:latin typeface="+mn-lt"/>
                  </a:rPr>
                  <a:t>Emissions (gCO2e/kWh)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457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EAB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Sheet1!$E$55:$E$57</c:f>
              <c:strCache>
                <c:ptCount val="3"/>
                <c:pt idx="0">
                  <c:v>Nuclear</c:v>
                </c:pt>
                <c:pt idx="1">
                  <c:v>Wind</c:v>
                </c:pt>
                <c:pt idx="2">
                  <c:v>Solar</c:v>
                </c:pt>
              </c:strCache>
            </c:strRef>
          </c:cat>
          <c:val>
            <c:numRef>
              <c:f>Sheet1!$H$55:$H$57</c:f>
              <c:numCache>
                <c:formatCode>General</c:formatCode>
                <c:ptCount val="3"/>
                <c:pt idx="0">
                  <c:v>0.2</c:v>
                </c:pt>
                <c:pt idx="1">
                  <c:v>1.5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F5-4EB6-B538-6360849960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8957072"/>
        <c:axId val="1498955632"/>
      </c:barChart>
      <c:catAx>
        <c:axId val="1498957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8955632"/>
        <c:crosses val="autoZero"/>
        <c:auto val="1"/>
        <c:lblAlgn val="ctr"/>
        <c:lblOffset val="100"/>
        <c:noMultiLvlLbl val="0"/>
      </c:catAx>
      <c:valAx>
        <c:axId val="149895563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b="1" i="0" dirty="0">
                    <a:solidFill>
                      <a:schemeClr val="bg1"/>
                    </a:solidFill>
                  </a:rPr>
                  <a:t>Land</a:t>
                </a:r>
                <a:r>
                  <a:rPr lang="en-CA" sz="1400" b="1" i="0" baseline="0" dirty="0">
                    <a:solidFill>
                      <a:schemeClr val="bg1"/>
                    </a:solidFill>
                  </a:rPr>
                  <a:t> Area in km</a:t>
                </a:r>
                <a:r>
                  <a:rPr lang="en-CA" sz="1400" b="1" i="0" baseline="30000" dirty="0">
                    <a:solidFill>
                      <a:schemeClr val="bg1"/>
                    </a:solidFill>
                  </a:rPr>
                  <a:t>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8957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EAB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Sheet1!$G$88:$G$94</c:f>
              <c:strCache>
                <c:ptCount val="7"/>
                <c:pt idx="0">
                  <c:v>Coal</c:v>
                </c:pt>
                <c:pt idx="1">
                  <c:v>Oil</c:v>
                </c:pt>
                <c:pt idx="2">
                  <c:v>Natural Gas</c:v>
                </c:pt>
                <c:pt idx="3">
                  <c:v>Hydropower</c:v>
                </c:pt>
                <c:pt idx="4">
                  <c:v>Nuclear</c:v>
                </c:pt>
                <c:pt idx="5">
                  <c:v>Wind</c:v>
                </c:pt>
                <c:pt idx="6">
                  <c:v>Solar</c:v>
                </c:pt>
              </c:strCache>
            </c:strRef>
          </c:cat>
          <c:val>
            <c:numRef>
              <c:f>Sheet1!$H$88:$H$94</c:f>
              <c:numCache>
                <c:formatCode>General</c:formatCode>
                <c:ptCount val="7"/>
                <c:pt idx="0">
                  <c:v>24.6</c:v>
                </c:pt>
                <c:pt idx="1">
                  <c:v>18.399999999999999</c:v>
                </c:pt>
                <c:pt idx="2">
                  <c:v>2.8</c:v>
                </c:pt>
                <c:pt idx="3">
                  <c:v>1.3</c:v>
                </c:pt>
                <c:pt idx="4">
                  <c:v>0.03</c:v>
                </c:pt>
                <c:pt idx="5">
                  <c:v>0.04</c:v>
                </c:pt>
                <c:pt idx="6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32-4C34-AB72-9DB208F9CC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13895936"/>
        <c:axId val="1613882976"/>
      </c:barChart>
      <c:catAx>
        <c:axId val="16138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3882976"/>
        <c:crosses val="autoZero"/>
        <c:auto val="1"/>
        <c:lblAlgn val="ctr"/>
        <c:lblOffset val="100"/>
        <c:noMultiLvlLbl val="0"/>
      </c:catAx>
      <c:valAx>
        <c:axId val="161388297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3895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rPr lang="en-US"/>
              <a:t>Valuation Football Field ($)</a:t>
            </a:r>
          </a:p>
        </c:rich>
      </c:tx>
      <c:overlay val="0"/>
    </c:title>
    <c:autoTitleDeleted val="0"/>
    <c:plotArea>
      <c:layout/>
      <c:barChart>
        <c:barDir val="bar"/>
        <c:grouping val="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Low</c:v>
                </c:pt>
              </c:strCache>
            </c:strRef>
          </c:tx>
          <c:spPr>
            <a:noFill/>
          </c:spPr>
          <c:invertIfNegative val="1"/>
          <c:cat>
            <c:strRef>
              <c:f>Sheet1!$A$2:$A$5</c:f>
              <c:strCache>
                <c:ptCount val="4"/>
                <c:pt idx="0">
                  <c:v>DCF</c:v>
                </c:pt>
                <c:pt idx="1">
                  <c:v>Monte Carlo</c:v>
                </c:pt>
                <c:pt idx="2">
                  <c:v>Probability-Weighted</c:v>
                </c:pt>
                <c:pt idx="3">
                  <c:v>Consensus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31.5</c:v>
                </c:pt>
                <c:pt idx="1">
                  <c:v>25</c:v>
                </c:pt>
                <c:pt idx="2">
                  <c:v>17.32</c:v>
                </c:pt>
                <c:pt idx="3">
                  <c:v>35.67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63-4B41-84E5-EBCBF7D08CB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Range</c:v>
                </c:pt>
              </c:strCache>
            </c:strRef>
          </c:tx>
          <c:spPr>
            <a:solidFill>
              <a:srgbClr val="4EAB47"/>
            </a:solidFill>
          </c:spPr>
          <c:invertIfNegative val="1"/>
          <c:cat>
            <c:strRef>
              <c:f>Sheet1!$A$2:$A$5</c:f>
              <c:strCache>
                <c:ptCount val="4"/>
                <c:pt idx="0">
                  <c:v>DCF</c:v>
                </c:pt>
                <c:pt idx="1">
                  <c:v>Monte Carlo</c:v>
                </c:pt>
                <c:pt idx="2">
                  <c:v>Probability-Weighted</c:v>
                </c:pt>
                <c:pt idx="3">
                  <c:v>Consensus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50.2</c:v>
                </c:pt>
                <c:pt idx="1">
                  <c:v>60</c:v>
                </c:pt>
                <c:pt idx="2">
                  <c:v>64.41</c:v>
                </c:pt>
                <c:pt idx="3">
                  <c:v>45.33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1-DD63-4B41-84E5-EBCBF7D08C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68027336"/>
        <c:axId val="-2113994440"/>
      </c:barChart>
      <c:catAx>
        <c:axId val="-20680273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2113994440"/>
        <c:crosses val="autoZero"/>
        <c:auto val="1"/>
        <c:lblAlgn val="ctr"/>
        <c:lblOffset val="100"/>
        <c:noMultiLvlLbl val="0"/>
      </c:catAx>
      <c:valAx>
        <c:axId val="-211399444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2068027336"/>
        <c:crosses val="autoZero"/>
        <c:crossBetween val="between"/>
      </c:valAx>
    </c:plotArea>
    <c:plotVisOnly val="1"/>
    <c:dispBlanksAs val="gap"/>
    <c:showDLblsOverMax val="1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Shareholder Ownership Structure</c:v>
                </c:pt>
              </c:strCache>
            </c:strRef>
          </c:tx>
          <c:spPr>
            <a:solidFill>
              <a:srgbClr val="186C24"/>
            </a:solidFill>
          </c:spPr>
          <c:dPt>
            <c:idx val="0"/>
            <c:bubble3D val="0"/>
            <c:spPr>
              <a:solidFill>
                <a:srgbClr val="8ED97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9B-4C2D-A62B-00EAAC72DF4B}"/>
              </c:ext>
            </c:extLst>
          </c:dPt>
          <c:dPt>
            <c:idx val="1"/>
            <c:bubble3D val="0"/>
            <c:spPr>
              <a:solidFill>
                <a:srgbClr val="4EA72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9B-4C2D-A62B-00EAAC72DF4B}"/>
              </c:ext>
            </c:extLst>
          </c:dPt>
          <c:dPt>
            <c:idx val="2"/>
            <c:bubble3D val="0"/>
            <c:spPr>
              <a:solidFill>
                <a:srgbClr val="186C2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9B-4C2D-A62B-00EAAC72DF4B}"/>
              </c:ext>
            </c:extLst>
          </c:dPt>
          <c:dLbls>
            <c:dLbl>
              <c:idx val="0"/>
              <c:layout>
                <c:manualLayout>
                  <c:x val="-3.8381180002367475E-2"/>
                  <c:y val="3.763411864551428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3674770252879"/>
                      <c:h val="0.245488682591008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D9B-4C2D-A62B-00EAAC72DF4B}"/>
                </c:ext>
              </c:extLst>
            </c:dLbl>
            <c:dLbl>
              <c:idx val="1"/>
              <c:layout>
                <c:manualLayout>
                  <c:x val="-6.3981645415005534E-2"/>
                  <c:y val="-7.526794096171898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65240375050058"/>
                      <c:h val="0.245488682591008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D9B-4C2D-A62B-00EAAC72DF4B}"/>
                </c:ext>
              </c:extLst>
            </c:dLbl>
            <c:dLbl>
              <c:idx val="2"/>
              <c:layout>
                <c:manualLayout>
                  <c:x val="5.9176411033906119E-2"/>
                  <c:y val="3.7639748902396236E-3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511646649054188"/>
                      <c:h val="0.218366253544098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D9B-4C2D-A62B-00EAAC72DF4B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Founders &amp; Insiders</c:v>
                </c:pt>
                <c:pt idx="1">
                  <c:v>Institutional Investors</c:v>
                </c:pt>
                <c:pt idx="2">
                  <c:v>Public/Other Shareholders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</c:v>
                </c:pt>
                <c:pt idx="1">
                  <c:v>0.35</c:v>
                </c:pt>
                <c:pt idx="2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D9B-4C2D-A62B-00EAAC72DF4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rPr lang="en-US"/>
              <a:t>Simulated Price Distribution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rgbClr val="4EAB47"/>
            </a:solidFill>
          </c:spPr>
          <c:invertIfNegative val="1"/>
          <c:cat>
            <c:strRef>
              <c:f>Sheet1!$A$2:$A$8</c:f>
              <c:strCache>
                <c:ptCount val="7"/>
                <c:pt idx="0">
                  <c:v>$0-20</c:v>
                </c:pt>
                <c:pt idx="1">
                  <c:v>$20-40</c:v>
                </c:pt>
                <c:pt idx="2">
                  <c:v>$40-60</c:v>
                </c:pt>
                <c:pt idx="3">
                  <c:v>$60-80</c:v>
                </c:pt>
                <c:pt idx="4">
                  <c:v>$80-100</c:v>
                </c:pt>
                <c:pt idx="5">
                  <c:v>$100-120</c:v>
                </c:pt>
                <c:pt idx="6">
                  <c:v>$120+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500</c:v>
                </c:pt>
                <c:pt idx="1">
                  <c:v>1800</c:v>
                </c:pt>
                <c:pt idx="2">
                  <c:v>3200</c:v>
                </c:pt>
                <c:pt idx="3">
                  <c:v>2500</c:v>
                </c:pt>
                <c:pt idx="4">
                  <c:v>1200</c:v>
                </c:pt>
                <c:pt idx="5">
                  <c:v>500</c:v>
                </c:pt>
                <c:pt idx="6">
                  <c:v>300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0-A300-4EFE-B676-F3D0FEAA5F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8027336"/>
        <c:axId val="-2113994440"/>
      </c:barChart>
      <c:catAx>
        <c:axId val="-2068027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2113994440"/>
        <c:crosses val="autoZero"/>
        <c:auto val="1"/>
        <c:lblAlgn val="ctr"/>
        <c:lblOffset val="100"/>
        <c:noMultiLvlLbl val="0"/>
      </c:catAx>
      <c:valAx>
        <c:axId val="-211399444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-20680273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1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Shareholder Ownership Structure</c:v>
                </c:pt>
              </c:strCache>
            </c:strRef>
          </c:tx>
          <c:spPr>
            <a:solidFill>
              <a:srgbClr val="186C24"/>
            </a:solidFill>
          </c:spPr>
          <c:dPt>
            <c:idx val="0"/>
            <c:bubble3D val="0"/>
            <c:spPr>
              <a:solidFill>
                <a:srgbClr val="8ED97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93A-4138-8132-301481F00624}"/>
              </c:ext>
            </c:extLst>
          </c:dPt>
          <c:dPt>
            <c:idx val="1"/>
            <c:bubble3D val="0"/>
            <c:spPr>
              <a:solidFill>
                <a:srgbClr val="4EA72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93A-4138-8132-301481F00624}"/>
              </c:ext>
            </c:extLst>
          </c:dPt>
          <c:dPt>
            <c:idx val="2"/>
            <c:bubble3D val="0"/>
            <c:spPr>
              <a:solidFill>
                <a:srgbClr val="186C2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93A-4138-8132-301481F00624}"/>
              </c:ext>
            </c:extLst>
          </c:dPt>
          <c:dLbls>
            <c:dLbl>
              <c:idx val="0"/>
              <c:layout>
                <c:manualLayout>
                  <c:x val="-3.8381180002367475E-2"/>
                  <c:y val="3.763411864551428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3674770252879"/>
                      <c:h val="0.245488682591008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93A-4138-8132-301481F00624}"/>
                </c:ext>
              </c:extLst>
            </c:dLbl>
            <c:dLbl>
              <c:idx val="1"/>
              <c:layout>
                <c:manualLayout>
                  <c:x val="-4.7689868099791782E-2"/>
                  <c:y val="-7.526799557912086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923595838092808"/>
                      <c:h val="0.245488573356204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93A-4138-8132-301481F00624}"/>
                </c:ext>
              </c:extLst>
            </c:dLbl>
            <c:dLbl>
              <c:idx val="2"/>
              <c:layout>
                <c:manualLayout>
                  <c:x val="8.0898745340092448E-2"/>
                  <c:y val="3.7639317402413408E-3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856113510291455"/>
                      <c:h val="0.218366167244101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93A-4138-8132-301481F00624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Founders &amp; Insiders</c:v>
                </c:pt>
                <c:pt idx="1">
                  <c:v>Institutional Investors</c:v>
                </c:pt>
                <c:pt idx="2">
                  <c:v>Public/Other Shareholders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</c:v>
                </c:pt>
                <c:pt idx="1">
                  <c:v>0.35</c:v>
                </c:pt>
                <c:pt idx="2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93A-4138-8132-301481F0062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rPr lang="en-US"/>
              <a:t>Valuation Football Field ($)</a:t>
            </a:r>
          </a:p>
        </c:rich>
      </c:tx>
      <c:overlay val="0"/>
    </c:title>
    <c:autoTitleDeleted val="0"/>
    <c:plotArea>
      <c:layout/>
      <c:barChart>
        <c:barDir val="bar"/>
        <c:grouping val="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Low</c:v>
                </c:pt>
              </c:strCache>
            </c:strRef>
          </c:tx>
          <c:spPr>
            <a:noFill/>
          </c:spPr>
          <c:invertIfNegative val="1"/>
          <c:cat>
            <c:strRef>
              <c:f>Sheet1!$A$2:$A$5</c:f>
              <c:strCache>
                <c:ptCount val="4"/>
                <c:pt idx="0">
                  <c:v>DCF</c:v>
                </c:pt>
                <c:pt idx="1">
                  <c:v>Monte Carlo</c:v>
                </c:pt>
                <c:pt idx="2">
                  <c:v>Probability-Weighted</c:v>
                </c:pt>
                <c:pt idx="3">
                  <c:v>Consensus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31.5</c:v>
                </c:pt>
                <c:pt idx="1">
                  <c:v>25</c:v>
                </c:pt>
                <c:pt idx="2">
                  <c:v>17.32</c:v>
                </c:pt>
                <c:pt idx="3">
                  <c:v>35.67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18-4FDC-92A2-1A158449DD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Range</c:v>
                </c:pt>
              </c:strCache>
            </c:strRef>
          </c:tx>
          <c:spPr>
            <a:solidFill>
              <a:srgbClr val="4EAB47"/>
            </a:solidFill>
          </c:spPr>
          <c:invertIfNegative val="1"/>
          <c:cat>
            <c:strRef>
              <c:f>Sheet1!$A$2:$A$5</c:f>
              <c:strCache>
                <c:ptCount val="4"/>
                <c:pt idx="0">
                  <c:v>DCF</c:v>
                </c:pt>
                <c:pt idx="1">
                  <c:v>Monte Carlo</c:v>
                </c:pt>
                <c:pt idx="2">
                  <c:v>Probability-Weighted</c:v>
                </c:pt>
                <c:pt idx="3">
                  <c:v>Consensus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50.2</c:v>
                </c:pt>
                <c:pt idx="1">
                  <c:v>60</c:v>
                </c:pt>
                <c:pt idx="2">
                  <c:v>64.41</c:v>
                </c:pt>
                <c:pt idx="3">
                  <c:v>45.33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1-DD18-4FDC-92A2-1A158449DD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68027336"/>
        <c:axId val="-2113994440"/>
      </c:barChart>
      <c:catAx>
        <c:axId val="-20680273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2113994440"/>
        <c:crosses val="autoZero"/>
        <c:auto val="1"/>
        <c:lblAlgn val="ctr"/>
        <c:lblOffset val="100"/>
        <c:noMultiLvlLbl val="0"/>
      </c:catAx>
      <c:valAx>
        <c:axId val="-211399444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2068027336"/>
        <c:crosses val="autoZero"/>
        <c:crossBetween val="between"/>
      </c:valAx>
    </c:plotArea>
    <c:plotVisOnly val="1"/>
    <c:dispBlanksAs val="gap"/>
    <c:showDLblsOverMax val="1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4EAB47"/>
              </a:solidFill>
              <a:round/>
            </a:ln>
            <a:effectLst/>
          </c:spPr>
          <c:marker>
            <c:symbol val="none"/>
          </c:marker>
          <c:cat>
            <c:strRef>
              <c:f>'Electricity Usage'!$C$1:$C$9</c:f>
              <c:strCache>
                <c:ptCount val="9"/>
                <c:pt idx="0">
                  <c:v>1950s</c:v>
                </c:pt>
                <c:pt idx="1">
                  <c:v>1960s</c:v>
                </c:pt>
                <c:pt idx="2">
                  <c:v>1970s</c:v>
                </c:pt>
                <c:pt idx="3">
                  <c:v>1980s</c:v>
                </c:pt>
                <c:pt idx="4">
                  <c:v>1990s</c:v>
                </c:pt>
                <c:pt idx="5">
                  <c:v>2000s</c:v>
                </c:pt>
                <c:pt idx="6">
                  <c:v>2010s</c:v>
                </c:pt>
                <c:pt idx="7">
                  <c:v>21-'24</c:v>
                </c:pt>
                <c:pt idx="8">
                  <c:v>25-'30</c:v>
                </c:pt>
              </c:strCache>
            </c:strRef>
          </c:cat>
          <c:val>
            <c:numRef>
              <c:f>'Electricity Usage'!$D$1:$D$9</c:f>
              <c:numCache>
                <c:formatCode>0.0%</c:formatCode>
                <c:ptCount val="9"/>
                <c:pt idx="0">
                  <c:v>8.5000000000000006E-2</c:v>
                </c:pt>
                <c:pt idx="1">
                  <c:v>7.3999999999999996E-2</c:v>
                </c:pt>
                <c:pt idx="2">
                  <c:v>4.2000000000000003E-2</c:v>
                </c:pt>
                <c:pt idx="3">
                  <c:v>0.03</c:v>
                </c:pt>
                <c:pt idx="4">
                  <c:v>2.4E-2</c:v>
                </c:pt>
                <c:pt idx="5">
                  <c:v>8.0000000000000002E-3</c:v>
                </c:pt>
                <c:pt idx="6">
                  <c:v>2E-3</c:v>
                </c:pt>
                <c:pt idx="7">
                  <c:v>8.9999999999999993E-3</c:v>
                </c:pt>
                <c:pt idx="8">
                  <c:v>5.7000000000000002E-2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FF-492E-983C-D3B8194DDF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7581967"/>
        <c:axId val="1127582447"/>
      </c:lineChart>
      <c:catAx>
        <c:axId val="1127581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7582447"/>
        <c:crosses val="autoZero"/>
        <c:auto val="1"/>
        <c:lblAlgn val="ctr"/>
        <c:lblOffset val="100"/>
        <c:noMultiLvlLbl val="0"/>
      </c:catAx>
      <c:valAx>
        <c:axId val="1127582447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7581967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'Index Stock Chart'!$F$1:$F$2</c:f>
              <c:strCache>
                <c:ptCount val="2"/>
                <c:pt idx="1">
                  <c:v>Close</c:v>
                </c:pt>
              </c:strCache>
            </c:strRef>
          </c:tx>
          <c:spPr>
            <a:ln w="28575" cap="rnd">
              <a:solidFill>
                <a:srgbClr val="4EAB47"/>
              </a:solidFill>
              <a:round/>
            </a:ln>
            <a:effectLst/>
          </c:spPr>
          <c:marker>
            <c:symbol val="none"/>
          </c:marker>
          <c:dPt>
            <c:idx val="2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DFB7-43AC-82EF-AE7AE17147BE}"/>
              </c:ext>
            </c:extLst>
          </c:dPt>
          <c:cat>
            <c:numRef>
              <c:f>'Index Stock Chart'!$E$3:$E$254</c:f>
              <c:numCache>
                <c:formatCode>m/d/yyyy</c:formatCode>
                <c:ptCount val="252"/>
                <c:pt idx="0">
                  <c:v>45673</c:v>
                </c:pt>
                <c:pt idx="1">
                  <c:v>45674</c:v>
                </c:pt>
                <c:pt idx="2">
                  <c:v>45678</c:v>
                </c:pt>
                <c:pt idx="3">
                  <c:v>45679</c:v>
                </c:pt>
                <c:pt idx="4">
                  <c:v>45680</c:v>
                </c:pt>
                <c:pt idx="5">
                  <c:v>45681</c:v>
                </c:pt>
                <c:pt idx="6">
                  <c:v>45684</c:v>
                </c:pt>
                <c:pt idx="7">
                  <c:v>45685</c:v>
                </c:pt>
                <c:pt idx="8">
                  <c:v>45686</c:v>
                </c:pt>
                <c:pt idx="9">
                  <c:v>45687</c:v>
                </c:pt>
                <c:pt idx="10">
                  <c:v>45688</c:v>
                </c:pt>
                <c:pt idx="11">
                  <c:v>45691</c:v>
                </c:pt>
                <c:pt idx="12">
                  <c:v>45692</c:v>
                </c:pt>
                <c:pt idx="13">
                  <c:v>45693</c:v>
                </c:pt>
                <c:pt idx="14">
                  <c:v>45694</c:v>
                </c:pt>
                <c:pt idx="15">
                  <c:v>45695</c:v>
                </c:pt>
                <c:pt idx="16">
                  <c:v>45698</c:v>
                </c:pt>
                <c:pt idx="17">
                  <c:v>45699</c:v>
                </c:pt>
                <c:pt idx="18">
                  <c:v>45700</c:v>
                </c:pt>
                <c:pt idx="19">
                  <c:v>45701</c:v>
                </c:pt>
                <c:pt idx="20">
                  <c:v>45702</c:v>
                </c:pt>
                <c:pt idx="21">
                  <c:v>45706</c:v>
                </c:pt>
                <c:pt idx="22">
                  <c:v>45707</c:v>
                </c:pt>
                <c:pt idx="23">
                  <c:v>45708</c:v>
                </c:pt>
                <c:pt idx="24">
                  <c:v>45709</c:v>
                </c:pt>
                <c:pt idx="25">
                  <c:v>45712</c:v>
                </c:pt>
                <c:pt idx="26">
                  <c:v>45713</c:v>
                </c:pt>
                <c:pt idx="27">
                  <c:v>45714</c:v>
                </c:pt>
                <c:pt idx="28">
                  <c:v>45715</c:v>
                </c:pt>
                <c:pt idx="29">
                  <c:v>45716</c:v>
                </c:pt>
                <c:pt idx="30">
                  <c:v>45719</c:v>
                </c:pt>
                <c:pt idx="31">
                  <c:v>45720</c:v>
                </c:pt>
                <c:pt idx="32">
                  <c:v>45721</c:v>
                </c:pt>
                <c:pt idx="33">
                  <c:v>45722</c:v>
                </c:pt>
                <c:pt idx="34">
                  <c:v>45723</c:v>
                </c:pt>
                <c:pt idx="35">
                  <c:v>45726</c:v>
                </c:pt>
                <c:pt idx="36">
                  <c:v>45727</c:v>
                </c:pt>
                <c:pt idx="37">
                  <c:v>45728</c:v>
                </c:pt>
                <c:pt idx="38">
                  <c:v>45729</c:v>
                </c:pt>
                <c:pt idx="39">
                  <c:v>45730</c:v>
                </c:pt>
                <c:pt idx="40">
                  <c:v>45733</c:v>
                </c:pt>
                <c:pt idx="41">
                  <c:v>45734</c:v>
                </c:pt>
                <c:pt idx="42">
                  <c:v>45735</c:v>
                </c:pt>
                <c:pt idx="43">
                  <c:v>45736</c:v>
                </c:pt>
                <c:pt idx="44">
                  <c:v>45737</c:v>
                </c:pt>
                <c:pt idx="45">
                  <c:v>45740</c:v>
                </c:pt>
                <c:pt idx="46">
                  <c:v>45741</c:v>
                </c:pt>
                <c:pt idx="47">
                  <c:v>45742</c:v>
                </c:pt>
                <c:pt idx="48">
                  <c:v>45743</c:v>
                </c:pt>
                <c:pt idx="49">
                  <c:v>45744</c:v>
                </c:pt>
                <c:pt idx="50">
                  <c:v>45747</c:v>
                </c:pt>
                <c:pt idx="51">
                  <c:v>45748</c:v>
                </c:pt>
                <c:pt idx="52">
                  <c:v>45749</c:v>
                </c:pt>
                <c:pt idx="53">
                  <c:v>45750</c:v>
                </c:pt>
                <c:pt idx="54">
                  <c:v>45751</c:v>
                </c:pt>
                <c:pt idx="55">
                  <c:v>45754</c:v>
                </c:pt>
                <c:pt idx="56">
                  <c:v>45755</c:v>
                </c:pt>
                <c:pt idx="57">
                  <c:v>45756</c:v>
                </c:pt>
                <c:pt idx="58">
                  <c:v>45757</c:v>
                </c:pt>
                <c:pt idx="59">
                  <c:v>45758</c:v>
                </c:pt>
                <c:pt idx="60">
                  <c:v>45761</c:v>
                </c:pt>
                <c:pt idx="61">
                  <c:v>45762</c:v>
                </c:pt>
                <c:pt idx="62">
                  <c:v>45763</c:v>
                </c:pt>
                <c:pt idx="63">
                  <c:v>45764</c:v>
                </c:pt>
                <c:pt idx="64">
                  <c:v>45768</c:v>
                </c:pt>
                <c:pt idx="65">
                  <c:v>45769</c:v>
                </c:pt>
                <c:pt idx="66">
                  <c:v>45770</c:v>
                </c:pt>
                <c:pt idx="67">
                  <c:v>45771</c:v>
                </c:pt>
                <c:pt idx="68">
                  <c:v>45772</c:v>
                </c:pt>
                <c:pt idx="69">
                  <c:v>45775</c:v>
                </c:pt>
                <c:pt idx="70">
                  <c:v>45776</c:v>
                </c:pt>
                <c:pt idx="71">
                  <c:v>45777</c:v>
                </c:pt>
                <c:pt idx="72">
                  <c:v>45778</c:v>
                </c:pt>
                <c:pt idx="73">
                  <c:v>45779</c:v>
                </c:pt>
                <c:pt idx="74">
                  <c:v>45782</c:v>
                </c:pt>
                <c:pt idx="75">
                  <c:v>45783</c:v>
                </c:pt>
                <c:pt idx="76">
                  <c:v>45784</c:v>
                </c:pt>
                <c:pt idx="77">
                  <c:v>45785</c:v>
                </c:pt>
                <c:pt idx="78">
                  <c:v>45786</c:v>
                </c:pt>
                <c:pt idx="79">
                  <c:v>45789</c:v>
                </c:pt>
                <c:pt idx="80">
                  <c:v>45790</c:v>
                </c:pt>
                <c:pt idx="81">
                  <c:v>45791</c:v>
                </c:pt>
                <c:pt idx="82">
                  <c:v>45792</c:v>
                </c:pt>
                <c:pt idx="83">
                  <c:v>45793</c:v>
                </c:pt>
                <c:pt idx="84">
                  <c:v>45796</c:v>
                </c:pt>
                <c:pt idx="85">
                  <c:v>45797</c:v>
                </c:pt>
                <c:pt idx="86">
                  <c:v>45798</c:v>
                </c:pt>
                <c:pt idx="87">
                  <c:v>45799</c:v>
                </c:pt>
                <c:pt idx="88">
                  <c:v>45800</c:v>
                </c:pt>
                <c:pt idx="89">
                  <c:v>45804</c:v>
                </c:pt>
                <c:pt idx="90">
                  <c:v>45805</c:v>
                </c:pt>
                <c:pt idx="91">
                  <c:v>45806</c:v>
                </c:pt>
                <c:pt idx="92">
                  <c:v>45807</c:v>
                </c:pt>
                <c:pt idx="93">
                  <c:v>45810</c:v>
                </c:pt>
                <c:pt idx="94">
                  <c:v>45811</c:v>
                </c:pt>
                <c:pt idx="95">
                  <c:v>45812</c:v>
                </c:pt>
                <c:pt idx="96">
                  <c:v>45813</c:v>
                </c:pt>
                <c:pt idx="97">
                  <c:v>45814</c:v>
                </c:pt>
                <c:pt idx="98">
                  <c:v>45817</c:v>
                </c:pt>
                <c:pt idx="99">
                  <c:v>45818</c:v>
                </c:pt>
                <c:pt idx="100">
                  <c:v>45819</c:v>
                </c:pt>
                <c:pt idx="101">
                  <c:v>45820</c:v>
                </c:pt>
                <c:pt idx="102">
                  <c:v>45821</c:v>
                </c:pt>
                <c:pt idx="103">
                  <c:v>45824</c:v>
                </c:pt>
                <c:pt idx="104">
                  <c:v>45825</c:v>
                </c:pt>
                <c:pt idx="105">
                  <c:v>45826</c:v>
                </c:pt>
                <c:pt idx="106">
                  <c:v>45828</c:v>
                </c:pt>
                <c:pt idx="107">
                  <c:v>45831</c:v>
                </c:pt>
                <c:pt idx="108">
                  <c:v>45832</c:v>
                </c:pt>
                <c:pt idx="109">
                  <c:v>45833</c:v>
                </c:pt>
                <c:pt idx="110">
                  <c:v>45834</c:v>
                </c:pt>
                <c:pt idx="111">
                  <c:v>45835</c:v>
                </c:pt>
                <c:pt idx="112">
                  <c:v>45838</c:v>
                </c:pt>
                <c:pt idx="113">
                  <c:v>45839</c:v>
                </c:pt>
                <c:pt idx="114">
                  <c:v>45840</c:v>
                </c:pt>
                <c:pt idx="115">
                  <c:v>45841</c:v>
                </c:pt>
                <c:pt idx="116">
                  <c:v>45845</c:v>
                </c:pt>
                <c:pt idx="117">
                  <c:v>45846</c:v>
                </c:pt>
                <c:pt idx="118">
                  <c:v>45847</c:v>
                </c:pt>
                <c:pt idx="119">
                  <c:v>45848</c:v>
                </c:pt>
                <c:pt idx="120">
                  <c:v>45849</c:v>
                </c:pt>
                <c:pt idx="121">
                  <c:v>45852</c:v>
                </c:pt>
                <c:pt idx="122">
                  <c:v>45853</c:v>
                </c:pt>
                <c:pt idx="123">
                  <c:v>45854</c:v>
                </c:pt>
                <c:pt idx="124">
                  <c:v>45855</c:v>
                </c:pt>
                <c:pt idx="125">
                  <c:v>45856</c:v>
                </c:pt>
                <c:pt idx="126">
                  <c:v>45859</c:v>
                </c:pt>
                <c:pt idx="127">
                  <c:v>45860</c:v>
                </c:pt>
                <c:pt idx="128">
                  <c:v>45861</c:v>
                </c:pt>
                <c:pt idx="129">
                  <c:v>45862</c:v>
                </c:pt>
                <c:pt idx="130">
                  <c:v>45863</c:v>
                </c:pt>
                <c:pt idx="131">
                  <c:v>45866</c:v>
                </c:pt>
                <c:pt idx="132">
                  <c:v>45867</c:v>
                </c:pt>
                <c:pt idx="133">
                  <c:v>45868</c:v>
                </c:pt>
                <c:pt idx="134">
                  <c:v>45869</c:v>
                </c:pt>
                <c:pt idx="135">
                  <c:v>45870</c:v>
                </c:pt>
                <c:pt idx="136">
                  <c:v>45873</c:v>
                </c:pt>
                <c:pt idx="137">
                  <c:v>45874</c:v>
                </c:pt>
                <c:pt idx="138">
                  <c:v>45875</c:v>
                </c:pt>
                <c:pt idx="139">
                  <c:v>45876</c:v>
                </c:pt>
                <c:pt idx="140">
                  <c:v>45877</c:v>
                </c:pt>
                <c:pt idx="141">
                  <c:v>45880</c:v>
                </c:pt>
                <c:pt idx="142">
                  <c:v>45881</c:v>
                </c:pt>
                <c:pt idx="143">
                  <c:v>45882</c:v>
                </c:pt>
                <c:pt idx="144">
                  <c:v>45883</c:v>
                </c:pt>
                <c:pt idx="145">
                  <c:v>45884</c:v>
                </c:pt>
                <c:pt idx="146">
                  <c:v>45887</c:v>
                </c:pt>
                <c:pt idx="147">
                  <c:v>45888</c:v>
                </c:pt>
                <c:pt idx="148">
                  <c:v>45889</c:v>
                </c:pt>
                <c:pt idx="149">
                  <c:v>45890</c:v>
                </c:pt>
                <c:pt idx="150">
                  <c:v>45891</c:v>
                </c:pt>
                <c:pt idx="151">
                  <c:v>45894</c:v>
                </c:pt>
                <c:pt idx="152">
                  <c:v>45895</c:v>
                </c:pt>
                <c:pt idx="153">
                  <c:v>45896</c:v>
                </c:pt>
                <c:pt idx="154">
                  <c:v>45897</c:v>
                </c:pt>
                <c:pt idx="155">
                  <c:v>45898</c:v>
                </c:pt>
                <c:pt idx="156">
                  <c:v>45902</c:v>
                </c:pt>
                <c:pt idx="157">
                  <c:v>45903</c:v>
                </c:pt>
                <c:pt idx="158">
                  <c:v>45904</c:v>
                </c:pt>
                <c:pt idx="159">
                  <c:v>45905</c:v>
                </c:pt>
                <c:pt idx="160">
                  <c:v>45908</c:v>
                </c:pt>
                <c:pt idx="161">
                  <c:v>45909</c:v>
                </c:pt>
                <c:pt idx="162">
                  <c:v>45910</c:v>
                </c:pt>
                <c:pt idx="163">
                  <c:v>45911</c:v>
                </c:pt>
                <c:pt idx="164">
                  <c:v>45912</c:v>
                </c:pt>
                <c:pt idx="165">
                  <c:v>45915</c:v>
                </c:pt>
                <c:pt idx="166">
                  <c:v>45916</c:v>
                </c:pt>
                <c:pt idx="167">
                  <c:v>45917</c:v>
                </c:pt>
                <c:pt idx="168">
                  <c:v>45918</c:v>
                </c:pt>
                <c:pt idx="169">
                  <c:v>45919</c:v>
                </c:pt>
                <c:pt idx="170">
                  <c:v>45922</c:v>
                </c:pt>
                <c:pt idx="171">
                  <c:v>45923</c:v>
                </c:pt>
                <c:pt idx="172">
                  <c:v>45924</c:v>
                </c:pt>
                <c:pt idx="173">
                  <c:v>45925</c:v>
                </c:pt>
                <c:pt idx="174">
                  <c:v>45926</c:v>
                </c:pt>
                <c:pt idx="175">
                  <c:v>45929</c:v>
                </c:pt>
                <c:pt idx="176">
                  <c:v>45930</c:v>
                </c:pt>
                <c:pt idx="177">
                  <c:v>45931</c:v>
                </c:pt>
                <c:pt idx="178">
                  <c:v>45932</c:v>
                </c:pt>
                <c:pt idx="179">
                  <c:v>45933</c:v>
                </c:pt>
                <c:pt idx="180">
                  <c:v>45936</c:v>
                </c:pt>
                <c:pt idx="181">
                  <c:v>45937</c:v>
                </c:pt>
                <c:pt idx="182">
                  <c:v>45938</c:v>
                </c:pt>
                <c:pt idx="183">
                  <c:v>45939</c:v>
                </c:pt>
                <c:pt idx="184">
                  <c:v>45940</c:v>
                </c:pt>
                <c:pt idx="185">
                  <c:v>45943</c:v>
                </c:pt>
                <c:pt idx="186">
                  <c:v>45944</c:v>
                </c:pt>
                <c:pt idx="187">
                  <c:v>45945</c:v>
                </c:pt>
                <c:pt idx="188">
                  <c:v>45946</c:v>
                </c:pt>
                <c:pt idx="189">
                  <c:v>45947</c:v>
                </c:pt>
                <c:pt idx="190">
                  <c:v>45950</c:v>
                </c:pt>
                <c:pt idx="191">
                  <c:v>45951</c:v>
                </c:pt>
                <c:pt idx="192">
                  <c:v>45952</c:v>
                </c:pt>
                <c:pt idx="193">
                  <c:v>45953</c:v>
                </c:pt>
                <c:pt idx="194">
                  <c:v>45954</c:v>
                </c:pt>
                <c:pt idx="195">
                  <c:v>45957</c:v>
                </c:pt>
                <c:pt idx="196">
                  <c:v>45958</c:v>
                </c:pt>
                <c:pt idx="197">
                  <c:v>45959</c:v>
                </c:pt>
                <c:pt idx="198">
                  <c:v>45960</c:v>
                </c:pt>
                <c:pt idx="199">
                  <c:v>45961</c:v>
                </c:pt>
                <c:pt idx="200">
                  <c:v>45964</c:v>
                </c:pt>
                <c:pt idx="201">
                  <c:v>45965</c:v>
                </c:pt>
                <c:pt idx="202">
                  <c:v>45966</c:v>
                </c:pt>
                <c:pt idx="203">
                  <c:v>45967</c:v>
                </c:pt>
                <c:pt idx="204">
                  <c:v>45968</c:v>
                </c:pt>
                <c:pt idx="205">
                  <c:v>45971</c:v>
                </c:pt>
                <c:pt idx="206">
                  <c:v>45972</c:v>
                </c:pt>
                <c:pt idx="207">
                  <c:v>45973</c:v>
                </c:pt>
                <c:pt idx="208">
                  <c:v>45974</c:v>
                </c:pt>
                <c:pt idx="209">
                  <c:v>45975</c:v>
                </c:pt>
                <c:pt idx="210">
                  <c:v>45978</c:v>
                </c:pt>
                <c:pt idx="211">
                  <c:v>45979</c:v>
                </c:pt>
                <c:pt idx="212">
                  <c:v>45980</c:v>
                </c:pt>
                <c:pt idx="213">
                  <c:v>45981</c:v>
                </c:pt>
                <c:pt idx="214">
                  <c:v>45982</c:v>
                </c:pt>
                <c:pt idx="215">
                  <c:v>45985</c:v>
                </c:pt>
                <c:pt idx="216">
                  <c:v>45986</c:v>
                </c:pt>
                <c:pt idx="217">
                  <c:v>45987</c:v>
                </c:pt>
                <c:pt idx="218">
                  <c:v>45989</c:v>
                </c:pt>
                <c:pt idx="219">
                  <c:v>45992</c:v>
                </c:pt>
                <c:pt idx="220">
                  <c:v>45993</c:v>
                </c:pt>
                <c:pt idx="221">
                  <c:v>45994</c:v>
                </c:pt>
                <c:pt idx="222">
                  <c:v>45995</c:v>
                </c:pt>
                <c:pt idx="223">
                  <c:v>45996</c:v>
                </c:pt>
                <c:pt idx="224">
                  <c:v>45999</c:v>
                </c:pt>
                <c:pt idx="225">
                  <c:v>46000</c:v>
                </c:pt>
                <c:pt idx="226">
                  <c:v>46001</c:v>
                </c:pt>
                <c:pt idx="227">
                  <c:v>46002</c:v>
                </c:pt>
                <c:pt idx="228">
                  <c:v>46003</c:v>
                </c:pt>
                <c:pt idx="229">
                  <c:v>46006</c:v>
                </c:pt>
                <c:pt idx="230">
                  <c:v>46007</c:v>
                </c:pt>
                <c:pt idx="231">
                  <c:v>46008</c:v>
                </c:pt>
                <c:pt idx="232">
                  <c:v>46009</c:v>
                </c:pt>
                <c:pt idx="233">
                  <c:v>46010</c:v>
                </c:pt>
                <c:pt idx="234">
                  <c:v>46013</c:v>
                </c:pt>
                <c:pt idx="235">
                  <c:v>46014</c:v>
                </c:pt>
                <c:pt idx="236">
                  <c:v>46015</c:v>
                </c:pt>
                <c:pt idx="237">
                  <c:v>46017</c:v>
                </c:pt>
                <c:pt idx="238">
                  <c:v>46020</c:v>
                </c:pt>
                <c:pt idx="239">
                  <c:v>46021</c:v>
                </c:pt>
                <c:pt idx="240">
                  <c:v>46022</c:v>
                </c:pt>
                <c:pt idx="241">
                  <c:v>46024</c:v>
                </c:pt>
                <c:pt idx="242">
                  <c:v>46027</c:v>
                </c:pt>
                <c:pt idx="243">
                  <c:v>46028</c:v>
                </c:pt>
                <c:pt idx="244">
                  <c:v>46029</c:v>
                </c:pt>
                <c:pt idx="245">
                  <c:v>46030</c:v>
                </c:pt>
                <c:pt idx="246">
                  <c:v>46031</c:v>
                </c:pt>
                <c:pt idx="247">
                  <c:v>46034</c:v>
                </c:pt>
                <c:pt idx="248">
                  <c:v>46035</c:v>
                </c:pt>
                <c:pt idx="249">
                  <c:v>46036</c:v>
                </c:pt>
                <c:pt idx="250">
                  <c:v>46037</c:v>
                </c:pt>
                <c:pt idx="251">
                  <c:v>46038</c:v>
                </c:pt>
              </c:numCache>
            </c:numRef>
          </c:cat>
          <c:val>
            <c:numRef>
              <c:f>'Index Stock Chart'!$F$3:$F$254</c:f>
              <c:numCache>
                <c:formatCode>_([$$-409]* #,##0.00_);_([$$-409]* \(#,##0.00\);_([$$-409]* "-"??_);_(@_)</c:formatCode>
                <c:ptCount val="252"/>
                <c:pt idx="0">
                  <c:v>23.41</c:v>
                </c:pt>
                <c:pt idx="1">
                  <c:v>24.71</c:v>
                </c:pt>
                <c:pt idx="2">
                  <c:v>32.18</c:v>
                </c:pt>
                <c:pt idx="3">
                  <c:v>36.450000000000003</c:v>
                </c:pt>
                <c:pt idx="4">
                  <c:v>42.74</c:v>
                </c:pt>
                <c:pt idx="5">
                  <c:v>44.51</c:v>
                </c:pt>
                <c:pt idx="6">
                  <c:v>33.26</c:v>
                </c:pt>
                <c:pt idx="7">
                  <c:v>34.79</c:v>
                </c:pt>
                <c:pt idx="8">
                  <c:v>36.54</c:v>
                </c:pt>
                <c:pt idx="9">
                  <c:v>40.01</c:v>
                </c:pt>
                <c:pt idx="10">
                  <c:v>38.619999999999997</c:v>
                </c:pt>
                <c:pt idx="11">
                  <c:v>38.1</c:v>
                </c:pt>
                <c:pt idx="12">
                  <c:v>37.07</c:v>
                </c:pt>
                <c:pt idx="13">
                  <c:v>35.36</c:v>
                </c:pt>
                <c:pt idx="14">
                  <c:v>33.56</c:v>
                </c:pt>
                <c:pt idx="15">
                  <c:v>35.284999999999997</c:v>
                </c:pt>
                <c:pt idx="16">
                  <c:v>35.11</c:v>
                </c:pt>
                <c:pt idx="17">
                  <c:v>32.200000000000003</c:v>
                </c:pt>
                <c:pt idx="18">
                  <c:v>34.619999999999997</c:v>
                </c:pt>
                <c:pt idx="19">
                  <c:v>33.729999999999997</c:v>
                </c:pt>
                <c:pt idx="20">
                  <c:v>32.49</c:v>
                </c:pt>
                <c:pt idx="21">
                  <c:v>31.5</c:v>
                </c:pt>
                <c:pt idx="22">
                  <c:v>31.48</c:v>
                </c:pt>
                <c:pt idx="23">
                  <c:v>30.63</c:v>
                </c:pt>
                <c:pt idx="24">
                  <c:v>28.94</c:v>
                </c:pt>
                <c:pt idx="25">
                  <c:v>26.66</c:v>
                </c:pt>
                <c:pt idx="26">
                  <c:v>25.5</c:v>
                </c:pt>
                <c:pt idx="27">
                  <c:v>29.64</c:v>
                </c:pt>
                <c:pt idx="28">
                  <c:v>27.55</c:v>
                </c:pt>
                <c:pt idx="29">
                  <c:v>28.79</c:v>
                </c:pt>
                <c:pt idx="30">
                  <c:v>27.2</c:v>
                </c:pt>
                <c:pt idx="31">
                  <c:v>28.62</c:v>
                </c:pt>
                <c:pt idx="32">
                  <c:v>28.77</c:v>
                </c:pt>
                <c:pt idx="33">
                  <c:v>26.97</c:v>
                </c:pt>
                <c:pt idx="34">
                  <c:v>26.98</c:v>
                </c:pt>
                <c:pt idx="35">
                  <c:v>25.23</c:v>
                </c:pt>
                <c:pt idx="36">
                  <c:v>27.53</c:v>
                </c:pt>
                <c:pt idx="37">
                  <c:v>27.78</c:v>
                </c:pt>
                <c:pt idx="38">
                  <c:v>28.32</c:v>
                </c:pt>
                <c:pt idx="39">
                  <c:v>30.26</c:v>
                </c:pt>
                <c:pt idx="40">
                  <c:v>30.61</c:v>
                </c:pt>
                <c:pt idx="41">
                  <c:v>30.12</c:v>
                </c:pt>
                <c:pt idx="42">
                  <c:v>31.26</c:v>
                </c:pt>
                <c:pt idx="43">
                  <c:v>30.92</c:v>
                </c:pt>
                <c:pt idx="44">
                  <c:v>30.19</c:v>
                </c:pt>
                <c:pt idx="45">
                  <c:v>32.93</c:v>
                </c:pt>
                <c:pt idx="46">
                  <c:v>31.63</c:v>
                </c:pt>
                <c:pt idx="47">
                  <c:v>29.33</c:v>
                </c:pt>
                <c:pt idx="48">
                  <c:v>28.25</c:v>
                </c:pt>
                <c:pt idx="49">
                  <c:v>26.77</c:v>
                </c:pt>
                <c:pt idx="50">
                  <c:v>26.46</c:v>
                </c:pt>
                <c:pt idx="51">
                  <c:v>25.96</c:v>
                </c:pt>
                <c:pt idx="52">
                  <c:v>24.5</c:v>
                </c:pt>
                <c:pt idx="53">
                  <c:v>23.47</c:v>
                </c:pt>
                <c:pt idx="54">
                  <c:v>21.45</c:v>
                </c:pt>
                <c:pt idx="55">
                  <c:v>23.07</c:v>
                </c:pt>
                <c:pt idx="56">
                  <c:v>22.62</c:v>
                </c:pt>
                <c:pt idx="57">
                  <c:v>24.74</c:v>
                </c:pt>
                <c:pt idx="58">
                  <c:v>22.75</c:v>
                </c:pt>
                <c:pt idx="59">
                  <c:v>23.27</c:v>
                </c:pt>
                <c:pt idx="60">
                  <c:v>23.44</c:v>
                </c:pt>
                <c:pt idx="61">
                  <c:v>22.15</c:v>
                </c:pt>
                <c:pt idx="62">
                  <c:v>20.52</c:v>
                </c:pt>
                <c:pt idx="63">
                  <c:v>19.86</c:v>
                </c:pt>
                <c:pt idx="64">
                  <c:v>18.52</c:v>
                </c:pt>
                <c:pt idx="65">
                  <c:v>19.190000000000001</c:v>
                </c:pt>
                <c:pt idx="66">
                  <c:v>20.52</c:v>
                </c:pt>
                <c:pt idx="67">
                  <c:v>23.05</c:v>
                </c:pt>
                <c:pt idx="68">
                  <c:v>22.92</c:v>
                </c:pt>
                <c:pt idx="69">
                  <c:v>23.86</c:v>
                </c:pt>
                <c:pt idx="70">
                  <c:v>23.27</c:v>
                </c:pt>
                <c:pt idx="71">
                  <c:v>22.75</c:v>
                </c:pt>
                <c:pt idx="72">
                  <c:v>23.46</c:v>
                </c:pt>
                <c:pt idx="73">
                  <c:v>24.19</c:v>
                </c:pt>
                <c:pt idx="74">
                  <c:v>23.36</c:v>
                </c:pt>
                <c:pt idx="75">
                  <c:v>25.12</c:v>
                </c:pt>
                <c:pt idx="76">
                  <c:v>23.52</c:v>
                </c:pt>
                <c:pt idx="77">
                  <c:v>23.47</c:v>
                </c:pt>
                <c:pt idx="78">
                  <c:v>24.06</c:v>
                </c:pt>
                <c:pt idx="79">
                  <c:v>25.17</c:v>
                </c:pt>
                <c:pt idx="80">
                  <c:v>27.32</c:v>
                </c:pt>
                <c:pt idx="81">
                  <c:v>26.48</c:v>
                </c:pt>
                <c:pt idx="82">
                  <c:v>26.07</c:v>
                </c:pt>
                <c:pt idx="83">
                  <c:v>27.25</c:v>
                </c:pt>
                <c:pt idx="84">
                  <c:v>26.84</c:v>
                </c:pt>
                <c:pt idx="85">
                  <c:v>25.91</c:v>
                </c:pt>
                <c:pt idx="86">
                  <c:v>25.7</c:v>
                </c:pt>
                <c:pt idx="87">
                  <c:v>27.57</c:v>
                </c:pt>
                <c:pt idx="88">
                  <c:v>35.86</c:v>
                </c:pt>
                <c:pt idx="89">
                  <c:v>34.89</c:v>
                </c:pt>
                <c:pt idx="90">
                  <c:v>31.94</c:v>
                </c:pt>
                <c:pt idx="91">
                  <c:v>31.14</c:v>
                </c:pt>
                <c:pt idx="92">
                  <c:v>30.13</c:v>
                </c:pt>
                <c:pt idx="93">
                  <c:v>30.93</c:v>
                </c:pt>
                <c:pt idx="94">
                  <c:v>29.18</c:v>
                </c:pt>
                <c:pt idx="95">
                  <c:v>29.63</c:v>
                </c:pt>
                <c:pt idx="96">
                  <c:v>28.43</c:v>
                </c:pt>
                <c:pt idx="97">
                  <c:v>31.19</c:v>
                </c:pt>
                <c:pt idx="98">
                  <c:v>31.15</c:v>
                </c:pt>
                <c:pt idx="99">
                  <c:v>30.53</c:v>
                </c:pt>
                <c:pt idx="100">
                  <c:v>34.25</c:v>
                </c:pt>
                <c:pt idx="101">
                  <c:v>32.29</c:v>
                </c:pt>
                <c:pt idx="102">
                  <c:v>30.5</c:v>
                </c:pt>
                <c:pt idx="103">
                  <c:v>34.615000000000002</c:v>
                </c:pt>
                <c:pt idx="104">
                  <c:v>33.49</c:v>
                </c:pt>
                <c:pt idx="105">
                  <c:v>37.97</c:v>
                </c:pt>
                <c:pt idx="106">
                  <c:v>37.31</c:v>
                </c:pt>
                <c:pt idx="107">
                  <c:v>35.590000000000003</c:v>
                </c:pt>
                <c:pt idx="108">
                  <c:v>39.5</c:v>
                </c:pt>
                <c:pt idx="109">
                  <c:v>35.67</c:v>
                </c:pt>
                <c:pt idx="110">
                  <c:v>35.659999999999997</c:v>
                </c:pt>
                <c:pt idx="111">
                  <c:v>34.56</c:v>
                </c:pt>
                <c:pt idx="112">
                  <c:v>34.49</c:v>
                </c:pt>
                <c:pt idx="113">
                  <c:v>32.479999999999997</c:v>
                </c:pt>
                <c:pt idx="114">
                  <c:v>32.950000000000003</c:v>
                </c:pt>
                <c:pt idx="115">
                  <c:v>33.61</c:v>
                </c:pt>
                <c:pt idx="116">
                  <c:v>34.14</c:v>
                </c:pt>
                <c:pt idx="117">
                  <c:v>33.72</c:v>
                </c:pt>
                <c:pt idx="118">
                  <c:v>34.630000000000003</c:v>
                </c:pt>
                <c:pt idx="119">
                  <c:v>35.020000000000003</c:v>
                </c:pt>
                <c:pt idx="120">
                  <c:v>34.22</c:v>
                </c:pt>
                <c:pt idx="121">
                  <c:v>36</c:v>
                </c:pt>
                <c:pt idx="122">
                  <c:v>35.08</c:v>
                </c:pt>
                <c:pt idx="123">
                  <c:v>37.020000000000003</c:v>
                </c:pt>
                <c:pt idx="124">
                  <c:v>37.68</c:v>
                </c:pt>
                <c:pt idx="125">
                  <c:v>37.619999999999997</c:v>
                </c:pt>
                <c:pt idx="126">
                  <c:v>34.1</c:v>
                </c:pt>
                <c:pt idx="127">
                  <c:v>34.25</c:v>
                </c:pt>
                <c:pt idx="128">
                  <c:v>36.92</c:v>
                </c:pt>
                <c:pt idx="129">
                  <c:v>38.950000000000003</c:v>
                </c:pt>
                <c:pt idx="130">
                  <c:v>41.85</c:v>
                </c:pt>
                <c:pt idx="131">
                  <c:v>37.880000000000003</c:v>
                </c:pt>
                <c:pt idx="132">
                  <c:v>35.450000000000003</c:v>
                </c:pt>
                <c:pt idx="133">
                  <c:v>36.07</c:v>
                </c:pt>
                <c:pt idx="134">
                  <c:v>35.43</c:v>
                </c:pt>
                <c:pt idx="135">
                  <c:v>33.99</c:v>
                </c:pt>
                <c:pt idx="136">
                  <c:v>35.58</c:v>
                </c:pt>
                <c:pt idx="137">
                  <c:v>37.950000000000003</c:v>
                </c:pt>
                <c:pt idx="138">
                  <c:v>38.29</c:v>
                </c:pt>
                <c:pt idx="139">
                  <c:v>36.9</c:v>
                </c:pt>
                <c:pt idx="140">
                  <c:v>35.46</c:v>
                </c:pt>
                <c:pt idx="141">
                  <c:v>35.130000000000003</c:v>
                </c:pt>
                <c:pt idx="142">
                  <c:v>36.82</c:v>
                </c:pt>
                <c:pt idx="143">
                  <c:v>36.090000000000003</c:v>
                </c:pt>
                <c:pt idx="144">
                  <c:v>35.200000000000003</c:v>
                </c:pt>
                <c:pt idx="145">
                  <c:v>35.89</c:v>
                </c:pt>
                <c:pt idx="146">
                  <c:v>32.055</c:v>
                </c:pt>
                <c:pt idx="147">
                  <c:v>29.324999999999999</c:v>
                </c:pt>
                <c:pt idx="148">
                  <c:v>29.045000000000002</c:v>
                </c:pt>
                <c:pt idx="149">
                  <c:v>29.12</c:v>
                </c:pt>
                <c:pt idx="150">
                  <c:v>31.32</c:v>
                </c:pt>
                <c:pt idx="151">
                  <c:v>30.98</c:v>
                </c:pt>
                <c:pt idx="152">
                  <c:v>32.33</c:v>
                </c:pt>
                <c:pt idx="153">
                  <c:v>32.89</c:v>
                </c:pt>
                <c:pt idx="154">
                  <c:v>34.5</c:v>
                </c:pt>
                <c:pt idx="155">
                  <c:v>32.54</c:v>
                </c:pt>
                <c:pt idx="156">
                  <c:v>32.61</c:v>
                </c:pt>
                <c:pt idx="157">
                  <c:v>32</c:v>
                </c:pt>
                <c:pt idx="158">
                  <c:v>31.17</c:v>
                </c:pt>
                <c:pt idx="159">
                  <c:v>31.68</c:v>
                </c:pt>
                <c:pt idx="160">
                  <c:v>31.88</c:v>
                </c:pt>
                <c:pt idx="161">
                  <c:v>32.57</c:v>
                </c:pt>
                <c:pt idx="162">
                  <c:v>31.44</c:v>
                </c:pt>
                <c:pt idx="163">
                  <c:v>32.96</c:v>
                </c:pt>
                <c:pt idx="164">
                  <c:v>33.06</c:v>
                </c:pt>
                <c:pt idx="165">
                  <c:v>37.35</c:v>
                </c:pt>
                <c:pt idx="166">
                  <c:v>36.29</c:v>
                </c:pt>
                <c:pt idx="167">
                  <c:v>35.81</c:v>
                </c:pt>
                <c:pt idx="168">
                  <c:v>38.21</c:v>
                </c:pt>
                <c:pt idx="169">
                  <c:v>46.31</c:v>
                </c:pt>
                <c:pt idx="170">
                  <c:v>45.37</c:v>
                </c:pt>
                <c:pt idx="171">
                  <c:v>46.35</c:v>
                </c:pt>
                <c:pt idx="172">
                  <c:v>42.58</c:v>
                </c:pt>
                <c:pt idx="173">
                  <c:v>41.4</c:v>
                </c:pt>
                <c:pt idx="174">
                  <c:v>39.29</c:v>
                </c:pt>
                <c:pt idx="175">
                  <c:v>39.14</c:v>
                </c:pt>
                <c:pt idx="176">
                  <c:v>38.56</c:v>
                </c:pt>
                <c:pt idx="177">
                  <c:v>39.11</c:v>
                </c:pt>
                <c:pt idx="178">
                  <c:v>41.69</c:v>
                </c:pt>
                <c:pt idx="179">
                  <c:v>44.49</c:v>
                </c:pt>
                <c:pt idx="180">
                  <c:v>53.63</c:v>
                </c:pt>
                <c:pt idx="181">
                  <c:v>56.63</c:v>
                </c:pt>
                <c:pt idx="182">
                  <c:v>47.04</c:v>
                </c:pt>
                <c:pt idx="183">
                  <c:v>47.41</c:v>
                </c:pt>
                <c:pt idx="184">
                  <c:v>45.83</c:v>
                </c:pt>
                <c:pt idx="185">
                  <c:v>54.44</c:v>
                </c:pt>
                <c:pt idx="186">
                  <c:v>54.38</c:v>
                </c:pt>
                <c:pt idx="187">
                  <c:v>52.72</c:v>
                </c:pt>
                <c:pt idx="188">
                  <c:v>48.41</c:v>
                </c:pt>
                <c:pt idx="189">
                  <c:v>47.84</c:v>
                </c:pt>
                <c:pt idx="190">
                  <c:v>46.07</c:v>
                </c:pt>
                <c:pt idx="191">
                  <c:v>42.09</c:v>
                </c:pt>
                <c:pt idx="192">
                  <c:v>38.85</c:v>
                </c:pt>
                <c:pt idx="193">
                  <c:v>42.49</c:v>
                </c:pt>
                <c:pt idx="194">
                  <c:v>44.34</c:v>
                </c:pt>
                <c:pt idx="195">
                  <c:v>43.54</c:v>
                </c:pt>
                <c:pt idx="196">
                  <c:v>44.14</c:v>
                </c:pt>
                <c:pt idx="197">
                  <c:v>47.83</c:v>
                </c:pt>
                <c:pt idx="198">
                  <c:v>47.01</c:v>
                </c:pt>
                <c:pt idx="199">
                  <c:v>47.54</c:v>
                </c:pt>
                <c:pt idx="200">
                  <c:v>45.24</c:v>
                </c:pt>
                <c:pt idx="201">
                  <c:v>41.58</c:v>
                </c:pt>
                <c:pt idx="202">
                  <c:v>43.47</c:v>
                </c:pt>
                <c:pt idx="203">
                  <c:v>38.43</c:v>
                </c:pt>
                <c:pt idx="204">
                  <c:v>39.18</c:v>
                </c:pt>
                <c:pt idx="205">
                  <c:v>37.9</c:v>
                </c:pt>
                <c:pt idx="206">
                  <c:v>36.130000000000003</c:v>
                </c:pt>
                <c:pt idx="207">
                  <c:v>36.57</c:v>
                </c:pt>
                <c:pt idx="208">
                  <c:v>33.700000000000003</c:v>
                </c:pt>
                <c:pt idx="209">
                  <c:v>32.76</c:v>
                </c:pt>
                <c:pt idx="210">
                  <c:v>30.98</c:v>
                </c:pt>
                <c:pt idx="211">
                  <c:v>31.81</c:v>
                </c:pt>
                <c:pt idx="212">
                  <c:v>32.46</c:v>
                </c:pt>
                <c:pt idx="213">
                  <c:v>29.33</c:v>
                </c:pt>
                <c:pt idx="214">
                  <c:v>29.79</c:v>
                </c:pt>
                <c:pt idx="215">
                  <c:v>30.29</c:v>
                </c:pt>
                <c:pt idx="216">
                  <c:v>30.26</c:v>
                </c:pt>
                <c:pt idx="217">
                  <c:v>30.84</c:v>
                </c:pt>
                <c:pt idx="218">
                  <c:v>32.700000000000003</c:v>
                </c:pt>
                <c:pt idx="219">
                  <c:v>31.53</c:v>
                </c:pt>
                <c:pt idx="220">
                  <c:v>32.9</c:v>
                </c:pt>
                <c:pt idx="221">
                  <c:v>33.89</c:v>
                </c:pt>
                <c:pt idx="222">
                  <c:v>36.57</c:v>
                </c:pt>
                <c:pt idx="223">
                  <c:v>35.76</c:v>
                </c:pt>
                <c:pt idx="224">
                  <c:v>35.770000000000003</c:v>
                </c:pt>
                <c:pt idx="225">
                  <c:v>36.19</c:v>
                </c:pt>
                <c:pt idx="226">
                  <c:v>36.46</c:v>
                </c:pt>
                <c:pt idx="227">
                  <c:v>38.86</c:v>
                </c:pt>
                <c:pt idx="228">
                  <c:v>35.409999999999997</c:v>
                </c:pt>
                <c:pt idx="229">
                  <c:v>31.35</c:v>
                </c:pt>
                <c:pt idx="230">
                  <c:v>32.31</c:v>
                </c:pt>
                <c:pt idx="231">
                  <c:v>29.99</c:v>
                </c:pt>
                <c:pt idx="232">
                  <c:v>30.23</c:v>
                </c:pt>
                <c:pt idx="233">
                  <c:v>33.03</c:v>
                </c:pt>
                <c:pt idx="234">
                  <c:v>32.979999999999997</c:v>
                </c:pt>
                <c:pt idx="235">
                  <c:v>31.75</c:v>
                </c:pt>
                <c:pt idx="236">
                  <c:v>30.3</c:v>
                </c:pt>
                <c:pt idx="237">
                  <c:v>28.49</c:v>
                </c:pt>
                <c:pt idx="238">
                  <c:v>26.42</c:v>
                </c:pt>
                <c:pt idx="239">
                  <c:v>24.89</c:v>
                </c:pt>
                <c:pt idx="240">
                  <c:v>24.01</c:v>
                </c:pt>
                <c:pt idx="241">
                  <c:v>27.61</c:v>
                </c:pt>
                <c:pt idx="242">
                  <c:v>30.95</c:v>
                </c:pt>
                <c:pt idx="243">
                  <c:v>31.92</c:v>
                </c:pt>
                <c:pt idx="244">
                  <c:v>31.36</c:v>
                </c:pt>
                <c:pt idx="245">
                  <c:v>33.049999999999997</c:v>
                </c:pt>
                <c:pt idx="246">
                  <c:v>32.01</c:v>
                </c:pt>
                <c:pt idx="247">
                  <c:v>33.46</c:v>
                </c:pt>
                <c:pt idx="248">
                  <c:v>32.42</c:v>
                </c:pt>
                <c:pt idx="249">
                  <c:v>34.369999999999997</c:v>
                </c:pt>
                <c:pt idx="250">
                  <c:v>33.380000000000003</c:v>
                </c:pt>
                <c:pt idx="251">
                  <c:v>35.67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B7-43AC-82EF-AE7AE17147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9344144"/>
        <c:axId val="219330704"/>
      </c:lineChart>
      <c:dateAx>
        <c:axId val="21934414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  <a:tailEnd type="none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330704"/>
        <c:crosses val="autoZero"/>
        <c:auto val="1"/>
        <c:lblOffset val="100"/>
        <c:baseTimeUnit val="days"/>
      </c:dateAx>
      <c:valAx>
        <c:axId val="219330704"/>
        <c:scaling>
          <c:orientation val="minMax"/>
          <c:min val="1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_([$$-409]* #,##0.00_);_([$$-409]* \(#,##0.00\);_([$$-409]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3441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EAB47"/>
            </a:solidFill>
            <a:ln>
              <a:noFill/>
            </a:ln>
            <a:effectLst/>
          </c:spPr>
          <c:invertIfNegative val="0"/>
          <c:cat>
            <c:strRef>
              <c:f>'Risk Matrix'!$D$7:$D$13</c:f>
              <c:strCache>
                <c:ptCount val="7"/>
                <c:pt idx="0">
                  <c:v>Solar</c:v>
                </c:pt>
                <c:pt idx="1">
                  <c:v>Wind</c:v>
                </c:pt>
                <c:pt idx="2">
                  <c:v>Coal</c:v>
                </c:pt>
                <c:pt idx="3">
                  <c:v>Hydropower</c:v>
                </c:pt>
                <c:pt idx="4">
                  <c:v>Natural Gas</c:v>
                </c:pt>
                <c:pt idx="5">
                  <c:v>Geothermal</c:v>
                </c:pt>
                <c:pt idx="6">
                  <c:v>Nuclear</c:v>
                </c:pt>
              </c:strCache>
            </c:strRef>
          </c:cat>
          <c:val>
            <c:numRef>
              <c:f>'Risk Matrix'!$E$7:$E$13</c:f>
              <c:numCache>
                <c:formatCode>0%</c:formatCode>
                <c:ptCount val="7"/>
                <c:pt idx="0">
                  <c:v>0.25</c:v>
                </c:pt>
                <c:pt idx="1">
                  <c:v>0.34</c:v>
                </c:pt>
                <c:pt idx="2">
                  <c:v>0.4</c:v>
                </c:pt>
                <c:pt idx="3">
                  <c:v>0.42</c:v>
                </c:pt>
                <c:pt idx="4">
                  <c:v>0.56999999999999995</c:v>
                </c:pt>
                <c:pt idx="5">
                  <c:v>0.74</c:v>
                </c:pt>
                <c:pt idx="6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42-4DE1-8532-0645ECF200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7366607"/>
        <c:axId val="1269493424"/>
      </c:barChart>
      <c:catAx>
        <c:axId val="1167366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9493424"/>
        <c:crosses val="autoZero"/>
        <c:auto val="1"/>
        <c:lblAlgn val="ctr"/>
        <c:lblOffset val="100"/>
        <c:noMultiLvlLbl val="0"/>
      </c:catAx>
      <c:valAx>
        <c:axId val="126949342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3666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0.68703</cdr:x>
      <cdr:y>0.3271</cdr:y>
    </cdr:from>
    <cdr:to>
      <cdr:x>0.74198</cdr:x>
      <cdr:y>0.44741</cdr:y>
    </cdr:to>
    <cdr:sp macro="" textlink="">
      <cdr:nvSpPr>
        <cdr:cNvPr id="2" name="Oval 1"/>
        <cdr:cNvSpPr/>
      </cdr:nvSpPr>
      <cdr:spPr>
        <a:xfrm xmlns:a="http://schemas.openxmlformats.org/drawingml/2006/main">
          <a:off x="7597666" y="1513063"/>
          <a:ext cx="607571" cy="556547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6">
            <a:lumMod val="50000"/>
            <a:alpha val="28000"/>
          </a:schemeClr>
        </a:solidFill>
        <a:ln xmlns:a="http://schemas.openxmlformats.org/drawingml/2006/main">
          <a:solidFill>
            <a:schemeClr val="accent6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  <cdr:relSizeAnchor xmlns:cdr="http://schemas.openxmlformats.org/drawingml/2006/chartDrawing">
    <cdr:from>
      <cdr:x>0.57506</cdr:x>
      <cdr:y>0.64433</cdr:y>
    </cdr:from>
    <cdr:to>
      <cdr:x>0.78383</cdr:x>
      <cdr:y>0.7432</cdr:y>
    </cdr:to>
    <cdr:sp macro="" textlink="">
      <cdr:nvSpPr>
        <cdr:cNvPr id="3" name="Text Box 2"/>
        <cdr:cNvSpPr txBox="1"/>
      </cdr:nvSpPr>
      <cdr:spPr>
        <a:xfrm xmlns:a="http://schemas.openxmlformats.org/drawingml/2006/main">
          <a:off x="5146631" y="2980468"/>
          <a:ext cx="1868424" cy="4573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i="1" kern="1200" dirty="0">
              <a:solidFill>
                <a:schemeClr val="bg1"/>
              </a:solidFill>
            </a:rPr>
            <a:t>Russia - Ukraine Conflict</a:t>
          </a:r>
        </a:p>
      </cdr:txBody>
    </cdr:sp>
  </cdr:relSizeAnchor>
  <cdr:relSizeAnchor xmlns:cdr="http://schemas.openxmlformats.org/drawingml/2006/chartDrawing">
    <cdr:from>
      <cdr:x>0.64749</cdr:x>
      <cdr:y>0.43517</cdr:y>
    </cdr:from>
    <cdr:to>
      <cdr:x>0.69839</cdr:x>
      <cdr:y>0.63939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C684DE11-AD53-137F-E21F-3F7384B94D91}"/>
            </a:ext>
          </a:extLst>
        </cdr:cNvPr>
        <cdr:cNvCxnSpPr/>
      </cdr:nvCxnSpPr>
      <cdr:spPr>
        <a:xfrm xmlns:a="http://schemas.openxmlformats.org/drawingml/2006/main" flipV="1">
          <a:off x="5794807" y="2012948"/>
          <a:ext cx="455538" cy="944662"/>
        </a:xfrm>
        <a:prstGeom xmlns:a="http://schemas.openxmlformats.org/drawingml/2006/main" prst="straightConnector1">
          <a:avLst/>
        </a:prstGeom>
        <a:ln xmlns:a="http://schemas.openxmlformats.org/drawingml/2006/main" w="34925">
          <a:solidFill>
            <a:srgbClr val="FFFFFF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0.5921</cdr:x>
      <cdr:y>0.18237</cdr:y>
    </cdr:from>
    <cdr:to>
      <cdr:x>0.98375</cdr:x>
      <cdr:y>0.26825</cdr:y>
    </cdr:to>
    <cdr:sp macro="" textlink="">
      <cdr:nvSpPr>
        <cdr:cNvPr id="2" name="TextBox 11">
          <a:extLst xmlns:a="http://schemas.openxmlformats.org/drawingml/2006/main">
            <a:ext uri="{FF2B5EF4-FFF2-40B4-BE49-F238E27FC236}">
              <a16:creationId xmlns:a16="http://schemas.microsoft.com/office/drawing/2014/main" id="{C35AD808-04C3-3E7C-B2B9-499A224B9ACF}"/>
            </a:ext>
          </a:extLst>
        </cdr:cNvPr>
        <cdr:cNvSpPr txBox="1"/>
      </cdr:nvSpPr>
      <cdr:spPr>
        <a:xfrm xmlns:a="http://schemas.openxmlformats.org/drawingml/2006/main">
          <a:off x="3954560" y="550211"/>
          <a:ext cx="2615747" cy="2590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solidFill>
                <a:schemeClr val="bg1"/>
              </a:solidFill>
            </a:rPr>
            <a:t>Remote</a:t>
          </a:r>
          <a:r>
            <a:rPr lang="en-US" sz="1400" baseline="0" dirty="0">
              <a:solidFill>
                <a:schemeClr val="bg1"/>
              </a:solidFill>
            </a:rPr>
            <a:t> Mining &amp; Communities ($250)</a:t>
          </a:r>
        </a:p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0.70905</cdr:x>
      <cdr:y>0.4738</cdr:y>
    </cdr:from>
    <cdr:to>
      <cdr:x>0.97702</cdr:x>
      <cdr:y>0.55967</cdr:y>
    </cdr:to>
    <cdr:sp macro="" textlink="">
      <cdr:nvSpPr>
        <cdr:cNvPr id="3" name="TextBox 11">
          <a:extLst xmlns:a="http://schemas.openxmlformats.org/drawingml/2006/main">
            <a:ext uri="{FF2B5EF4-FFF2-40B4-BE49-F238E27FC236}">
              <a16:creationId xmlns:a16="http://schemas.microsoft.com/office/drawing/2014/main" id="{C35AD808-04C3-3E7C-B2B9-499A224B9ACF}"/>
            </a:ext>
          </a:extLst>
        </cdr:cNvPr>
        <cdr:cNvSpPr txBox="1"/>
      </cdr:nvSpPr>
      <cdr:spPr>
        <a:xfrm xmlns:a="http://schemas.openxmlformats.org/drawingml/2006/main">
          <a:off x="4735611" y="1429434"/>
          <a:ext cx="1789744" cy="2590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solidFill>
                <a:schemeClr val="bg1"/>
              </a:solidFill>
            </a:rPr>
            <a:t>Data Center</a:t>
          </a:r>
          <a:r>
            <a:rPr lang="en-US" sz="1400" baseline="0" dirty="0">
              <a:solidFill>
                <a:schemeClr val="bg1"/>
              </a:solidFill>
            </a:rPr>
            <a:t>s ($120)</a:t>
          </a:r>
        </a:p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0.26897</cdr:x>
      <cdr:y>0.54983</cdr:y>
    </cdr:from>
    <cdr:to>
      <cdr:x>0.28977</cdr:x>
      <cdr:y>0.58306</cdr:y>
    </cdr:to>
    <cdr:sp macro="" textlink="">
      <cdr:nvSpPr>
        <cdr:cNvPr id="4" name="Oval 3">
          <a:extLst xmlns:a="http://schemas.openxmlformats.org/drawingml/2006/main">
            <a:ext uri="{FF2B5EF4-FFF2-40B4-BE49-F238E27FC236}">
              <a16:creationId xmlns:a16="http://schemas.microsoft.com/office/drawing/2014/main" id="{6C24203B-276C-93AE-9CCB-A6A23FC39074}"/>
            </a:ext>
          </a:extLst>
        </cdr:cNvPr>
        <cdr:cNvSpPr/>
      </cdr:nvSpPr>
      <cdr:spPr>
        <a:xfrm xmlns:a="http://schemas.openxmlformats.org/drawingml/2006/main">
          <a:off x="2001043" y="2403475"/>
          <a:ext cx="154781" cy="145257"/>
        </a:xfrm>
        <a:prstGeom xmlns:a="http://schemas.openxmlformats.org/drawingml/2006/main" prst="ellipse">
          <a:avLst/>
        </a:prstGeom>
        <a:solidFill xmlns:a="http://schemas.openxmlformats.org/drawingml/2006/main">
          <a:srgbClr val="3FCC00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46E00-6C05-4B7F-9A54-5B2A5508E778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71D19-40BB-44B6-90AB-9AB9E37C37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0062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BCF71-AF00-1A1A-7749-DE97FF6A3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C6EB1B-6DDD-CD71-F4C5-81BA3D137E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99B2BD-5076-1897-A2D2-25DCDD7EE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C0726-A25C-7101-B1FF-BC7DD9D9DF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71D19-40BB-44B6-90AB-9AB9E37C37D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9246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71D19-40BB-44B6-90AB-9AB9E37C37D1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3768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93E3A-5BD2-7E82-7509-204707BF38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723B0-7925-E87B-3A86-9E247C03D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86EE5-52B2-D013-781B-C7C1BC75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BE79-6EAE-4169-9800-933210AA561F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81224-D0C0-F5AA-C87A-79CCE2AF0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07803-19ED-A6FC-0092-3DB1E3776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446B-1CD8-4EDF-8FD1-DAB134EF07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737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212A6-67AF-8D2C-3CEA-4EF7B5595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25211-5C5E-F6D0-FA6C-BE24B2714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3B2C7-EE6C-0CCB-0859-8683347D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BE79-6EAE-4169-9800-933210AA561F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7E093-58A6-8C86-8BEF-1B29429EA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F803D-67F1-7CF2-D22B-561E24C0B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446B-1CD8-4EDF-8FD1-DAB134EF07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194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C2FE72-EEB6-E00C-6C07-3D1736D52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BA6AB-58C7-5045-7CF9-B6D38DB69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17689-1BE3-59AA-D9FA-197A4294F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BE79-6EAE-4169-9800-933210AA561F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D2E9E-1CB5-20E4-0285-3364E78E5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C343C-116D-9178-DA0C-6C9524319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446B-1CD8-4EDF-8FD1-DAB134EF07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451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1343C-B739-6EBB-15C3-E626FDB65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F4ECE-9E7D-A97F-85E5-3148A4764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5C830-88C6-8658-CEE4-A5773B53B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BE79-6EAE-4169-9800-933210AA561F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5B298-F53F-D14D-73B3-8C809D04C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09D55-BFEC-1429-F568-69E4F18E3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446B-1CD8-4EDF-8FD1-DAB134EF07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9212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69F0-F0A4-7B7F-C18B-2D63ABB6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C6016-CCAF-DF8C-6E95-6901274ED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07547-AB54-56E2-CCCA-14526A436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BE79-6EAE-4169-9800-933210AA561F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5810C-6F87-95D6-2E12-70B42AE75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89C4A-8030-7B1B-3B66-005D14126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446B-1CD8-4EDF-8FD1-DAB134EF07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888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F39B-711D-DB79-9E2C-9CA584197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5EBC5-EC61-9A93-C9AB-F4A4F12D6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3EAAB-66DF-7B12-B73E-59C0BDFAA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2F297-C66B-0EF8-3375-EB84CCAD1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BE79-6EAE-4169-9800-933210AA561F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9FB22-9DC7-4804-380A-78C2F279A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61DD0-A369-6AD7-64C6-CDE580C4D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446B-1CD8-4EDF-8FD1-DAB134EF07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154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EA24A-AAF3-51F6-3F0C-46BDDEB27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CDFC0-ECF1-24E7-4170-AD5E9C694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F7C0D-7AA6-56D3-3084-3631C5057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6FF9D-35FD-50CF-5E9B-5DAC96C93D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36DBEB-9640-8B03-8165-F19F39239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75D686-524A-138C-0CFC-BB23E572A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BE79-6EAE-4169-9800-933210AA561F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B10FF2-AD2A-7BBD-D4AC-2D2F7F5D2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744059-90E8-1E11-8BB2-E6B010CA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446B-1CD8-4EDF-8FD1-DAB134EF07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870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5F6CD-038D-7D36-9E61-840EDC98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1E8E1-976E-A477-4704-B1505AFD4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BE79-6EAE-4169-9800-933210AA561F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AFBBF-76FB-5DEC-4CB2-D6C880E9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7C409-2B31-B2D2-781A-1DC8E809F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446B-1CD8-4EDF-8FD1-DAB134EF07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20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35E6F9-5E1F-6FD0-23BD-841238EE0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BE79-6EAE-4169-9800-933210AA561F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C0B4C-08A1-E1DF-A9E5-534785F9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E2A2A-6092-ABD0-EA92-C32C66878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446B-1CD8-4EDF-8FD1-DAB134EF07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287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6A5E6-08C8-D452-3A4E-578500D7E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20E1C-4EF1-D518-465B-96482EE53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C28E8-E8A8-8984-03D7-D28C9498E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4BE32-3671-7B64-29DB-251106EB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BE79-6EAE-4169-9800-933210AA561F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C682A-44D4-2382-8B4F-84C8E0E1D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B15F8-0714-1C3A-664B-65C7ED81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446B-1CD8-4EDF-8FD1-DAB134EF07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735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AD53F-DE36-9DAF-A978-ADC7A59CF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906FF9-50B5-D314-F7A6-E68AA36D41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00907-4638-FFB9-B4BB-F07AAE461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C11D8-6A43-B47F-12A5-A46405EE6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BE79-6EAE-4169-9800-933210AA561F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5E70F-A5A7-DC09-E133-FFB8DEC21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3B7DB-9CF8-02AA-389E-4AA0120F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446B-1CD8-4EDF-8FD1-DAB134EF07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046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BEB9AC-B41C-FB23-55CE-16EC3052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B4634-DE89-1625-7D8D-DD518B36E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E93D5-A360-A995-40E4-0129A99332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E0BE79-6EAE-4169-9800-933210AA561F}" type="datetimeFigureOut">
              <a:rPr lang="en-CA" smtClean="0"/>
              <a:t>2026-02-18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7DA69-79E3-E14C-FA0E-C13619759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D0124-7BE3-D439-9AE5-3FAA4E818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CA446B-1CD8-4EDF-8FD1-DAB134EF07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766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hart" Target="../charts/chart5.xml"/><Relationship Id="rId7" Type="http://schemas.openxmlformats.org/officeDocument/2006/relationships/image" Target="../media/image4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fif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3" Type="http://schemas.openxmlformats.org/officeDocument/2006/relationships/slide" Target="slide2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4.xml"/><Relationship Id="rId10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slide" Target="slide27.xml"/><Relationship Id="rId18" Type="http://schemas.openxmlformats.org/officeDocument/2006/relationships/slide" Target="slide34.xml"/><Relationship Id="rId26" Type="http://schemas.openxmlformats.org/officeDocument/2006/relationships/slide" Target="slide42.xml"/><Relationship Id="rId21" Type="http://schemas.openxmlformats.org/officeDocument/2006/relationships/slide" Target="slide37.xml"/><Relationship Id="rId34" Type="http://schemas.openxmlformats.org/officeDocument/2006/relationships/slide" Target="slide52.xml"/><Relationship Id="rId7" Type="http://schemas.openxmlformats.org/officeDocument/2006/relationships/slide" Target="slide20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41.xml"/><Relationship Id="rId33" Type="http://schemas.openxmlformats.org/officeDocument/2006/relationships/slide" Target="slide51.xml"/><Relationship Id="rId38" Type="http://schemas.openxmlformats.org/officeDocument/2006/relationships/slide" Target="slide57.xml"/><Relationship Id="rId2" Type="http://schemas.openxmlformats.org/officeDocument/2006/relationships/image" Target="../media/image11.png"/><Relationship Id="rId16" Type="http://schemas.openxmlformats.org/officeDocument/2006/relationships/slide" Target="slide32.xml"/><Relationship Id="rId20" Type="http://schemas.openxmlformats.org/officeDocument/2006/relationships/slide" Target="slide36.xml"/><Relationship Id="rId29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25.xml"/><Relationship Id="rId24" Type="http://schemas.openxmlformats.org/officeDocument/2006/relationships/slide" Target="slide40.xml"/><Relationship Id="rId32" Type="http://schemas.openxmlformats.org/officeDocument/2006/relationships/slide" Target="slide50.xml"/><Relationship Id="rId37" Type="http://schemas.openxmlformats.org/officeDocument/2006/relationships/slide" Target="slide55.xml"/><Relationship Id="rId5" Type="http://schemas.openxmlformats.org/officeDocument/2006/relationships/slide" Target="slide18.xml"/><Relationship Id="rId15" Type="http://schemas.openxmlformats.org/officeDocument/2006/relationships/slide" Target="slide30.xml"/><Relationship Id="rId23" Type="http://schemas.openxmlformats.org/officeDocument/2006/relationships/slide" Target="slide39.xml"/><Relationship Id="rId28" Type="http://schemas.openxmlformats.org/officeDocument/2006/relationships/slide" Target="slide44.xml"/><Relationship Id="rId36" Type="http://schemas.openxmlformats.org/officeDocument/2006/relationships/slide" Target="slide54.xml"/><Relationship Id="rId10" Type="http://schemas.openxmlformats.org/officeDocument/2006/relationships/slide" Target="slide24.xml"/><Relationship Id="rId19" Type="http://schemas.openxmlformats.org/officeDocument/2006/relationships/slide" Target="slide35.xml"/><Relationship Id="rId31" Type="http://schemas.openxmlformats.org/officeDocument/2006/relationships/slide" Target="slide49.xml"/><Relationship Id="rId4" Type="http://schemas.openxmlformats.org/officeDocument/2006/relationships/slide" Target="slide17.xml"/><Relationship Id="rId9" Type="http://schemas.openxmlformats.org/officeDocument/2006/relationships/slide" Target="slide22.xml"/><Relationship Id="rId14" Type="http://schemas.openxmlformats.org/officeDocument/2006/relationships/slide" Target="slide29.xml"/><Relationship Id="rId22" Type="http://schemas.openxmlformats.org/officeDocument/2006/relationships/slide" Target="slide38.xml"/><Relationship Id="rId27" Type="http://schemas.openxmlformats.org/officeDocument/2006/relationships/slide" Target="slide43.xml"/><Relationship Id="rId30" Type="http://schemas.openxmlformats.org/officeDocument/2006/relationships/slide" Target="slide47.xml"/><Relationship Id="rId35" Type="http://schemas.openxmlformats.org/officeDocument/2006/relationships/slide" Target="slide53.xml"/><Relationship Id="rId8" Type="http://schemas.openxmlformats.org/officeDocument/2006/relationships/slide" Target="slide21.xml"/><Relationship Id="rId3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chart" Target="../charts/char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package" Target="../embeddings/Microsoft_Excel_Worksheet4.xlsx"/><Relationship Id="rId4" Type="http://schemas.openxmlformats.org/officeDocument/2006/relationships/image" Target="../media/image5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chart" Target="../charts/chart28.xml"/><Relationship Id="rId7" Type="http://schemas.openxmlformats.org/officeDocument/2006/relationships/image" Target="../media/image6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35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chart" Target="../charts/chart30.xml"/><Relationship Id="rId7" Type="http://schemas.openxmlformats.org/officeDocument/2006/relationships/image" Target="../media/image40.jf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4.jpg"/><Relationship Id="rId4" Type="http://schemas.openxmlformats.org/officeDocument/2006/relationships/image" Target="../media/image4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1.jfif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7.jp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F24E1D-35E0-7AB0-E897-E195C752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en lights in a dark background&#10;&#10;AI-generated content may be incorrect.">
            <a:extLst>
              <a:ext uri="{FF2B5EF4-FFF2-40B4-BE49-F238E27FC236}">
                <a16:creationId xmlns:a16="http://schemas.microsoft.com/office/drawing/2014/main" id="{C6345411-F3AD-EAEA-3E79-A1FCD50B8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008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EF8D03-A1E9-FFF3-F7C2-252FB626D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1BE41E4E-4B34-2513-B16C-A4B801279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24" y="1919614"/>
            <a:ext cx="10343951" cy="30187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80884F-6660-FC7E-E126-E27F4C4BB1CB}"/>
              </a:ext>
            </a:extLst>
          </p:cNvPr>
          <p:cNvSpPr txBox="1"/>
          <p:nvPr/>
        </p:nvSpPr>
        <p:spPr>
          <a:xfrm>
            <a:off x="-5562" y="5619560"/>
            <a:ext cx="2769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FFFF"/>
                </a:solidFill>
              </a:rPr>
              <a:t>Team AE</a:t>
            </a:r>
          </a:p>
          <a:p>
            <a:pPr algn="ctr"/>
            <a:r>
              <a:rPr lang="en-CA" dirty="0">
                <a:solidFill>
                  <a:srgbClr val="FFFFFF"/>
                </a:solidFill>
              </a:rPr>
              <a:t>Ryan Barker </a:t>
            </a:r>
            <a:r>
              <a:rPr lang="en-CA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│ Will Birney</a:t>
            </a:r>
          </a:p>
          <a:p>
            <a:pPr algn="ctr"/>
            <a:r>
              <a:rPr lang="en-CA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Carson Boyle</a:t>
            </a:r>
            <a:r>
              <a:rPr lang="en-CA" dirty="0">
                <a:solidFill>
                  <a:srgbClr val="FFFFFF"/>
                </a:solidFill>
              </a:rPr>
              <a:t> </a:t>
            </a:r>
            <a:r>
              <a:rPr lang="en-CA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│ Joey Rice</a:t>
            </a:r>
          </a:p>
          <a:p>
            <a:pPr algn="ctr"/>
            <a:r>
              <a:rPr lang="en-CA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Collin Williamson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1362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10A55D-A3AA-688E-4115-282A2A8BE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01B027-4785-3559-CC5F-B3D11A1FC302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1EF266-E44F-AE52-4BD2-05280B26638A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E8E8E8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F81B3-280D-C1D4-1FA8-2BA0017481E0}"/>
              </a:ext>
            </a:extLst>
          </p:cNvPr>
          <p:cNvSpPr txBox="1"/>
          <p:nvPr/>
        </p:nvSpPr>
        <p:spPr>
          <a:xfrm>
            <a:off x="1055687" y="6313748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Stock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9BB4F-5761-1051-9674-CBD662ADFFB8}"/>
              </a:ext>
            </a:extLst>
          </p:cNvPr>
          <p:cNvSpPr txBox="1"/>
          <p:nvPr/>
        </p:nvSpPr>
        <p:spPr>
          <a:xfrm>
            <a:off x="2497133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Business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BA8B5B-76FF-8928-6676-A9FFBBA6E9A0}"/>
              </a:ext>
            </a:extLst>
          </p:cNvPr>
          <p:cNvSpPr txBox="1"/>
          <p:nvPr/>
        </p:nvSpPr>
        <p:spPr>
          <a:xfrm>
            <a:off x="3937754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Industry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FC7093-5377-31E8-30A2-7208680782EB}"/>
              </a:ext>
            </a:extLst>
          </p:cNvPr>
          <p:cNvSpPr txBox="1"/>
          <p:nvPr/>
        </p:nvSpPr>
        <p:spPr>
          <a:xfrm>
            <a:off x="5379390" y="6313746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Financials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CEB93B-F053-8BC8-EA40-D7916BA09DD3}"/>
              </a:ext>
            </a:extLst>
          </p:cNvPr>
          <p:cNvSpPr txBox="1"/>
          <p:nvPr/>
        </p:nvSpPr>
        <p:spPr>
          <a:xfrm>
            <a:off x="6817217" y="6313745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94571-7DF9-6139-EE26-5B88A47539A0}"/>
              </a:ext>
            </a:extLst>
          </p:cNvPr>
          <p:cNvSpPr txBox="1"/>
          <p:nvPr/>
        </p:nvSpPr>
        <p:spPr>
          <a:xfrm>
            <a:off x="8257477" y="6313744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83A4D-95B4-104E-127A-5A4DC4E25D21}"/>
              </a:ext>
            </a:extLst>
          </p:cNvPr>
          <p:cNvSpPr txBox="1"/>
          <p:nvPr/>
        </p:nvSpPr>
        <p:spPr>
          <a:xfrm>
            <a:off x="9695494" y="6313743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Risks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CB36C38-F862-73E8-6568-A478260E1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339E17-4F46-8EA8-11B3-C35ADDC2FA3E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rgbClr val="4EA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Monte Carlo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10,000 Iterations using Geometric Brownian Motion (GBM)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BB6DA14E-3BBA-FE74-9817-FD122EB5D0B5}"/>
              </a:ext>
            </a:extLst>
          </p:cNvPr>
          <p:cNvGraphicFramePr>
            <a:graphicFrameLocks noGrp="1"/>
          </p:cNvGraphicFramePr>
          <p:nvPr/>
        </p:nvGraphicFramePr>
        <p:xfrm>
          <a:off x="329798" y="1315429"/>
          <a:ext cx="4143375" cy="4686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864DDA1F-B8B5-4A52-1F77-405576464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50000"/>
          <a:stretch>
            <a:fillRect/>
          </a:stretch>
        </p:blipFill>
        <p:spPr>
          <a:xfrm>
            <a:off x="4526800" y="1315429"/>
            <a:ext cx="7046866" cy="4707719"/>
          </a:xfrm>
          <a:prstGeom prst="rect">
            <a:avLst/>
          </a:prstGeom>
        </p:spPr>
      </p:pic>
      <p:pic>
        <p:nvPicPr>
          <p:cNvPr id="13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282A6AC8-80FE-7068-DA0B-3BE704379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61"/>
          <a:stretch>
            <a:fillRect/>
          </a:stretch>
        </p:blipFill>
        <p:spPr>
          <a:xfrm>
            <a:off x="8810141" y="6035967"/>
            <a:ext cx="281414" cy="27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3B0771-F5D5-C3A7-1FC0-18FF4ADF2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AE4855-4022-CF3A-B979-F65C08CFEC95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679DF69-816D-6AF3-E72B-7E0126A9B94B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11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C6A99D14-D50B-9F64-4AE7-66704A91B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7CB7B1-73DE-4C91-B8E8-6452EEC9559D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ESG</a:t>
            </a:r>
          </a:p>
          <a:p>
            <a:r>
              <a:rPr lang="en-CA" dirty="0">
                <a:solidFill>
                  <a:srgbClr val="FFFFFF"/>
                </a:solidFill>
              </a:rPr>
              <a:t>NANO &amp; Nuclear energy have strong ESG ties</a:t>
            </a:r>
          </a:p>
        </p:txBody>
      </p: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3DB3E018-DE59-B055-7C84-010BFDC5AA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2813980"/>
              </p:ext>
            </p:extLst>
          </p:nvPr>
        </p:nvGraphicFramePr>
        <p:xfrm>
          <a:off x="329798" y="1397327"/>
          <a:ext cx="5383369" cy="2600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A48D1355-EAEC-7A44-206A-7566D6190258}"/>
              </a:ext>
            </a:extLst>
          </p:cNvPr>
          <p:cNvSpPr txBox="1"/>
          <p:nvPr/>
        </p:nvSpPr>
        <p:spPr>
          <a:xfrm>
            <a:off x="6731729" y="1495129"/>
            <a:ext cx="1387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</a:rPr>
              <a:t>Environmental</a:t>
            </a:r>
          </a:p>
          <a:p>
            <a:pPr algn="ctr"/>
            <a:r>
              <a:rPr lang="en-CA" sz="1400" b="1" dirty="0">
                <a:solidFill>
                  <a:schemeClr val="bg1"/>
                </a:solidFill>
              </a:rPr>
              <a:t>Stewardship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D64D73-DC8D-458E-44B4-67DCA8045FDC}"/>
              </a:ext>
            </a:extLst>
          </p:cNvPr>
          <p:cNvSpPr txBox="1"/>
          <p:nvPr/>
        </p:nvSpPr>
        <p:spPr>
          <a:xfrm>
            <a:off x="8119610" y="1497890"/>
            <a:ext cx="145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</a:rPr>
              <a:t>Safety &amp; Social</a:t>
            </a:r>
          </a:p>
          <a:p>
            <a:pPr algn="ctr"/>
            <a:r>
              <a:rPr lang="en-CA" sz="1400" b="1" dirty="0">
                <a:solidFill>
                  <a:schemeClr val="bg1"/>
                </a:solidFill>
              </a:rPr>
              <a:t>Responsibility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FF92F1D-5A44-CE5E-3A3F-015FD792575D}"/>
              </a:ext>
            </a:extLst>
          </p:cNvPr>
          <p:cNvSpPr txBox="1"/>
          <p:nvPr/>
        </p:nvSpPr>
        <p:spPr>
          <a:xfrm>
            <a:off x="9415738" y="1503585"/>
            <a:ext cx="1625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</a:rPr>
              <a:t>Strong Oversight &amp; Transparency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3C5D704-B4D4-CA72-66EE-16E8ECD92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785" y="2027192"/>
            <a:ext cx="1202030" cy="108986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DEFB488-669C-E68A-4772-A8E158F54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388" y="2016863"/>
            <a:ext cx="1202030" cy="10898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4D6D140-F0A7-7660-1532-FA60F4DB1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586" y="2027191"/>
            <a:ext cx="1202030" cy="108986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9AFECF1E-F6F7-49C8-4B38-FA9152661AF5}"/>
              </a:ext>
            </a:extLst>
          </p:cNvPr>
          <p:cNvGrpSpPr/>
          <p:nvPr/>
        </p:nvGrpSpPr>
        <p:grpSpPr>
          <a:xfrm>
            <a:off x="6096000" y="3241236"/>
            <a:ext cx="5913858" cy="2690183"/>
            <a:chOff x="94402" y="7224723"/>
            <a:chExt cx="2050179" cy="137629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77CC127-8E7B-E65D-8753-C32F615CD578}"/>
                </a:ext>
              </a:extLst>
            </p:cNvPr>
            <p:cNvSpPr/>
            <p:nvPr/>
          </p:nvSpPr>
          <p:spPr>
            <a:xfrm>
              <a:off x="469726" y="7387854"/>
              <a:ext cx="1611636" cy="1693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2E7D3F7-FC19-8170-2BB7-48B34C19E582}"/>
                </a:ext>
              </a:extLst>
            </p:cNvPr>
            <p:cNvSpPr/>
            <p:nvPr/>
          </p:nvSpPr>
          <p:spPr>
            <a:xfrm>
              <a:off x="96027" y="7387855"/>
              <a:ext cx="1485383" cy="1693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AD5BDDD-A354-9122-9C7D-7588CACD80A4}"/>
                </a:ext>
              </a:extLst>
            </p:cNvPr>
            <p:cNvSpPr txBox="1"/>
            <p:nvPr/>
          </p:nvSpPr>
          <p:spPr>
            <a:xfrm>
              <a:off x="94402" y="7224723"/>
              <a:ext cx="2044838" cy="112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i="1" dirty="0">
                  <a:solidFill>
                    <a:schemeClr val="bg1"/>
                  </a:solidFill>
                </a:rPr>
                <a:t>Environmental (E)                                      7.5/10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25E7846-DFE0-71B0-AE15-1120BC7D9AB1}"/>
                </a:ext>
              </a:extLst>
            </p:cNvPr>
            <p:cNvSpPr/>
            <p:nvPr/>
          </p:nvSpPr>
          <p:spPr>
            <a:xfrm>
              <a:off x="468678" y="7737529"/>
              <a:ext cx="1611636" cy="1693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DFAC154-0F71-53CB-D6F6-5A6B1F9C73E2}"/>
                </a:ext>
              </a:extLst>
            </p:cNvPr>
            <p:cNvSpPr/>
            <p:nvPr/>
          </p:nvSpPr>
          <p:spPr>
            <a:xfrm>
              <a:off x="94980" y="7737530"/>
              <a:ext cx="1195201" cy="1693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F79F3CF-3D3D-F2D7-E4BA-0E690C6709F2}"/>
                </a:ext>
              </a:extLst>
            </p:cNvPr>
            <p:cNvSpPr txBox="1"/>
            <p:nvPr/>
          </p:nvSpPr>
          <p:spPr>
            <a:xfrm>
              <a:off x="94700" y="7560221"/>
              <a:ext cx="2044838" cy="112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i="1" dirty="0">
                  <a:solidFill>
                    <a:schemeClr val="bg1"/>
                  </a:solidFill>
                </a:rPr>
                <a:t>Social (E)                                                        6.0/10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2FC3AFA-E1BB-8546-A540-91430B50D155}"/>
                </a:ext>
              </a:extLst>
            </p:cNvPr>
            <p:cNvSpPr/>
            <p:nvPr/>
          </p:nvSpPr>
          <p:spPr>
            <a:xfrm>
              <a:off x="471811" y="8082012"/>
              <a:ext cx="1611636" cy="1693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DF40456-6457-205D-1B88-1A86EC68D7F2}"/>
                </a:ext>
              </a:extLst>
            </p:cNvPr>
            <p:cNvSpPr/>
            <p:nvPr/>
          </p:nvSpPr>
          <p:spPr>
            <a:xfrm>
              <a:off x="98112" y="8082013"/>
              <a:ext cx="1329855" cy="1693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44F1C7-0347-8A40-9B41-985EE905184A}"/>
                </a:ext>
              </a:extLst>
            </p:cNvPr>
            <p:cNvSpPr txBox="1"/>
            <p:nvPr/>
          </p:nvSpPr>
          <p:spPr>
            <a:xfrm>
              <a:off x="99743" y="7919016"/>
              <a:ext cx="2044838" cy="112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i="1" dirty="0">
                  <a:solidFill>
                    <a:schemeClr val="bg1"/>
                  </a:solidFill>
                </a:rPr>
                <a:t>Governance (G)                                          6.5/10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C980798-DA93-8EBD-18CB-1E99EBC342C1}"/>
                </a:ext>
              </a:extLst>
            </p:cNvPr>
            <p:cNvSpPr/>
            <p:nvPr/>
          </p:nvSpPr>
          <p:spPr>
            <a:xfrm>
              <a:off x="470763" y="8431687"/>
              <a:ext cx="1611636" cy="1693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A134DEC-7899-630B-1179-144B5E9EBEA8}"/>
                </a:ext>
              </a:extLst>
            </p:cNvPr>
            <p:cNvSpPr/>
            <p:nvPr/>
          </p:nvSpPr>
          <p:spPr>
            <a:xfrm>
              <a:off x="97065" y="8431688"/>
              <a:ext cx="1427980" cy="1693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4BA786F-6D9E-74E0-8193-F8EC26E2DFE2}"/>
                </a:ext>
              </a:extLst>
            </p:cNvPr>
            <p:cNvSpPr txBox="1"/>
            <p:nvPr/>
          </p:nvSpPr>
          <p:spPr>
            <a:xfrm>
              <a:off x="96785" y="8277035"/>
              <a:ext cx="2044838" cy="112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i="1" dirty="0">
                  <a:solidFill>
                    <a:schemeClr val="bg1"/>
                  </a:solidFill>
                </a:rPr>
                <a:t>Overall ESG Score                                      6.7/10</a:t>
              </a:r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FFD2C7C-1DAD-B1E1-4A30-9A388DC5B9BD}"/>
              </a:ext>
            </a:extLst>
          </p:cNvPr>
          <p:cNvSpPr/>
          <p:nvPr/>
        </p:nvSpPr>
        <p:spPr>
          <a:xfrm>
            <a:off x="769911" y="5472514"/>
            <a:ext cx="4647333" cy="330972"/>
          </a:xfrm>
          <a:prstGeom prst="roundRect">
            <a:avLst/>
          </a:prstGeom>
          <a:solidFill>
            <a:srgbClr val="011E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>
                <a:solidFill>
                  <a:schemeClr val="bg1"/>
                </a:solidFill>
              </a:rPr>
              <a:t>Van Eck Associates Corp. 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DAAA44B5-1348-FB1A-6C49-59631160D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798" y="5332959"/>
            <a:ext cx="615008" cy="615008"/>
          </a:xfrm>
          <a:prstGeom prst="ellipse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DB0B3467-E11D-5E53-891B-047EB69F75ED}"/>
              </a:ext>
            </a:extLst>
          </p:cNvPr>
          <p:cNvSpPr/>
          <p:nvPr/>
        </p:nvSpPr>
        <p:spPr>
          <a:xfrm>
            <a:off x="769911" y="4825127"/>
            <a:ext cx="4647333" cy="330972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>
                <a:solidFill>
                  <a:schemeClr val="bg1"/>
                </a:solidFill>
              </a:rPr>
              <a:t>BlackRock Inc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1ABCCEC9-4AF1-5865-1100-6F8E9D50AFE7}"/>
              </a:ext>
            </a:extLst>
          </p:cNvPr>
          <p:cNvSpPr/>
          <p:nvPr/>
        </p:nvSpPr>
        <p:spPr>
          <a:xfrm>
            <a:off x="769911" y="4176433"/>
            <a:ext cx="4647333" cy="330972"/>
          </a:xfrm>
          <a:prstGeom prst="roundRect">
            <a:avLst/>
          </a:prstGeom>
          <a:solidFill>
            <a:srgbClr val="3C2A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>
                <a:solidFill>
                  <a:schemeClr val="bg1"/>
                </a:solidFill>
              </a:rPr>
              <a:t>Jay Jiang Yu, President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0AE81D5-5325-6B7B-B983-409F357DF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798" y="4683109"/>
            <a:ext cx="615008" cy="615008"/>
          </a:xfrm>
          <a:prstGeom prst="ellipse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0D64EE0-3E75-14DC-9FDC-5EB5B58BA7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7" t="12959" r="28297" b="50745"/>
          <a:stretch>
            <a:fillRect/>
          </a:stretch>
        </p:blipFill>
        <p:spPr>
          <a:xfrm>
            <a:off x="329798" y="4042269"/>
            <a:ext cx="612852" cy="612852"/>
          </a:xfrm>
          <a:prstGeom prst="ellipse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BB7472B9-B612-54BC-DC36-E4E6F2F87FC1}"/>
              </a:ext>
            </a:extLst>
          </p:cNvPr>
          <p:cNvSpPr txBox="1"/>
          <p:nvPr/>
        </p:nvSpPr>
        <p:spPr>
          <a:xfrm>
            <a:off x="1055687" y="6313748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FFFFFF"/>
                </a:solidFill>
              </a:rPr>
              <a:t>Thesis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F1914B1-A987-75EA-8987-EF147E293ABD}"/>
              </a:ext>
            </a:extLst>
          </p:cNvPr>
          <p:cNvSpPr txBox="1"/>
          <p:nvPr/>
        </p:nvSpPr>
        <p:spPr>
          <a:xfrm>
            <a:off x="2497133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Stock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B06BDF2-92BB-FFE1-0EFC-A5944A7BADC7}"/>
              </a:ext>
            </a:extLst>
          </p:cNvPr>
          <p:cNvSpPr txBox="1"/>
          <p:nvPr/>
        </p:nvSpPr>
        <p:spPr>
          <a:xfrm>
            <a:off x="3937754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2281774-AB37-2FBA-1ED9-D463818527C3}"/>
              </a:ext>
            </a:extLst>
          </p:cNvPr>
          <p:cNvSpPr txBox="1"/>
          <p:nvPr/>
        </p:nvSpPr>
        <p:spPr>
          <a:xfrm>
            <a:off x="5379390" y="6313746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Business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E07C3D8-20DD-792D-6961-7FEAC09B14E9}"/>
              </a:ext>
            </a:extLst>
          </p:cNvPr>
          <p:cNvSpPr txBox="1"/>
          <p:nvPr/>
        </p:nvSpPr>
        <p:spPr>
          <a:xfrm>
            <a:off x="6817217" y="6313745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Industry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5E3C17E-280D-F3B7-D10D-FF5AE81671C3}"/>
              </a:ext>
            </a:extLst>
          </p:cNvPr>
          <p:cNvSpPr txBox="1"/>
          <p:nvPr/>
        </p:nvSpPr>
        <p:spPr>
          <a:xfrm>
            <a:off x="8257477" y="6313744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Valuation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4CACF7A-D79F-BFBB-B887-DEF8BB94CEF7}"/>
              </a:ext>
            </a:extLst>
          </p:cNvPr>
          <p:cNvSpPr txBox="1"/>
          <p:nvPr/>
        </p:nvSpPr>
        <p:spPr>
          <a:xfrm>
            <a:off x="9695494" y="6313743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FFFFFF"/>
                </a:solidFill>
              </a:rPr>
              <a:t>ESG</a:t>
            </a:r>
          </a:p>
        </p:txBody>
      </p:sp>
      <p:pic>
        <p:nvPicPr>
          <p:cNvPr id="85" name="Picture 84" descr="A black and white logo&#10;&#10;AI-generated content may be incorrect.">
            <a:extLst>
              <a:ext uri="{FF2B5EF4-FFF2-40B4-BE49-F238E27FC236}">
                <a16:creationId xmlns:a16="http://schemas.microsoft.com/office/drawing/2014/main" id="{E93CDE5E-CF98-C7FB-24B3-4764A9AE24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61"/>
          <a:stretch>
            <a:fillRect/>
          </a:stretch>
        </p:blipFill>
        <p:spPr>
          <a:xfrm>
            <a:off x="10274658" y="6035967"/>
            <a:ext cx="281414" cy="27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7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B32F94-BB1D-0E7B-9B06-D2638967E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430E10-7C77-9CE3-B97D-B767FB6EE95B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947AB02-D992-3F10-E969-429A1B5EDD13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12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A7F18D82-3513-5F51-81BE-3D7E086FA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54C5C2-2103-C577-E9AE-05C14B2DB54E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Investment Summary</a:t>
            </a:r>
          </a:p>
          <a:p>
            <a:r>
              <a:rPr lang="en-CA" dirty="0">
                <a:solidFill>
                  <a:srgbClr val="FFFFFF"/>
                </a:solidFill>
              </a:rPr>
              <a:t>NANO is a strong BUY!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D6A3ABB-6B1F-1357-1073-3A392BCCDA96}"/>
              </a:ext>
            </a:extLst>
          </p:cNvPr>
          <p:cNvSpPr/>
          <p:nvPr/>
        </p:nvSpPr>
        <p:spPr>
          <a:xfrm>
            <a:off x="3652417" y="1724543"/>
            <a:ext cx="2774226" cy="615792"/>
          </a:xfrm>
          <a:prstGeom prst="roundRect">
            <a:avLst/>
          </a:prstGeom>
          <a:solidFill>
            <a:srgbClr val="196B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Current Price: $25.07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315A970-3994-30CE-895D-4D1F0E3DA53E}"/>
              </a:ext>
            </a:extLst>
          </p:cNvPr>
          <p:cNvSpPr/>
          <p:nvPr/>
        </p:nvSpPr>
        <p:spPr>
          <a:xfrm>
            <a:off x="578675" y="1724543"/>
            <a:ext cx="2774226" cy="615792"/>
          </a:xfrm>
          <a:prstGeom prst="roundRect">
            <a:avLst/>
          </a:prstGeom>
          <a:solidFill>
            <a:srgbClr val="4EAB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Target Price: $48.00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6C9FC9-D1BD-6286-E556-FA7AEAEF0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1" y="2886233"/>
            <a:ext cx="5721982" cy="2402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042639DB-202B-16BF-8BB7-1F5DBD61F8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049459"/>
              </p:ext>
            </p:extLst>
          </p:nvPr>
        </p:nvGraphicFramePr>
        <p:xfrm>
          <a:off x="6804709" y="1468233"/>
          <a:ext cx="5008811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5090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254A94-B91C-C8D6-A88C-AE7E891AB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321BB8-1A8A-7CF6-AA5E-3164D3BBA28C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D364582-6283-3C83-C12F-A9FD24EC7FB5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13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7B2ABD-020C-06AA-F8AD-5E94E509F6C0}"/>
              </a:ext>
            </a:extLst>
          </p:cNvPr>
          <p:cNvSpPr txBox="1"/>
          <p:nvPr/>
        </p:nvSpPr>
        <p:spPr>
          <a:xfrm>
            <a:off x="329798" y="439518"/>
            <a:ext cx="9269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Presentation Map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444D909E-BEDD-E74C-FEDC-446750868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D35667-0691-476C-7D29-831FDFFF9F2C}"/>
              </a:ext>
            </a:extLst>
          </p:cNvPr>
          <p:cNvSpPr txBox="1"/>
          <p:nvPr/>
        </p:nvSpPr>
        <p:spPr>
          <a:xfrm>
            <a:off x="405636" y="962526"/>
            <a:ext cx="1144851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1.</a:t>
            </a:r>
            <a:r>
              <a:rPr lang="en-CA" sz="1400" b="1" dirty="0">
                <a:solidFill>
                  <a:srgbClr val="4EAB47"/>
                </a:solidFill>
              </a:rPr>
              <a:t> </a:t>
            </a:r>
            <a:r>
              <a:rPr lang="en-CA" sz="1400" b="1" dirty="0">
                <a:solidFill>
                  <a:srgbClr val="4EAB47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NANO IS A BUY!</a:t>
            </a:r>
            <a:r>
              <a:rPr lang="en-CA" sz="1400" dirty="0">
                <a:solidFill>
                  <a:schemeClr val="bg1"/>
                </a:solidFill>
              </a:rPr>
              <a:t>						</a:t>
            </a:r>
          </a:p>
          <a:p>
            <a:r>
              <a:rPr lang="en-CA" sz="1400" dirty="0">
                <a:solidFill>
                  <a:schemeClr val="bg1"/>
                </a:solidFill>
              </a:rPr>
              <a:t>2. </a:t>
            </a:r>
            <a:r>
              <a:rPr lang="en-CA" sz="1400" b="1" dirty="0">
                <a:solidFill>
                  <a:srgbClr val="4EAB47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(NASDAQ:NNE) Stock Overview</a:t>
            </a:r>
            <a:endParaRPr lang="en-CA" sz="1400" b="1" dirty="0">
              <a:solidFill>
                <a:srgbClr val="4EAB47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3. </a:t>
            </a:r>
            <a:r>
              <a:rPr lang="en-CA" sz="1400" b="1" dirty="0">
                <a:solidFill>
                  <a:srgbClr val="4EAB47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Summary</a:t>
            </a:r>
            <a:endParaRPr lang="en-CA" sz="1400" dirty="0">
              <a:solidFill>
                <a:srgbClr val="4EAB47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4. </a:t>
            </a:r>
            <a:r>
              <a:rPr lang="en-CA" sz="1400" b="1" dirty="0">
                <a:solidFill>
                  <a:srgbClr val="4EAB47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 Overview</a:t>
            </a:r>
            <a:endParaRPr lang="en-CA" sz="1400" dirty="0">
              <a:solidFill>
                <a:srgbClr val="4EAB47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5. </a:t>
            </a:r>
            <a:r>
              <a:rPr lang="en-CA" sz="1400" b="1" dirty="0">
                <a:solidFill>
                  <a:srgbClr val="4EAB47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Industry Overview</a:t>
            </a:r>
            <a:endParaRPr lang="en-CA" sz="1400" dirty="0">
              <a:solidFill>
                <a:srgbClr val="4EAB47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6. </a:t>
            </a:r>
            <a:r>
              <a:rPr lang="en-CA" sz="1400" b="1" dirty="0">
                <a:solidFill>
                  <a:srgbClr val="4EAB47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Competition</a:t>
            </a:r>
            <a:endParaRPr lang="en-CA" sz="1400" dirty="0">
              <a:solidFill>
                <a:srgbClr val="4EAB47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7. </a:t>
            </a:r>
            <a:r>
              <a:rPr lang="en-CA" sz="1400" b="1" dirty="0">
                <a:solidFill>
                  <a:srgbClr val="4EAB47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Valuation A</a:t>
            </a:r>
            <a:endParaRPr lang="en-CA" sz="1400" b="1" dirty="0">
              <a:solidFill>
                <a:srgbClr val="4EAB47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8. </a:t>
            </a:r>
            <a:r>
              <a:rPr lang="en-CA" sz="1400" b="1" dirty="0">
                <a:solidFill>
                  <a:srgbClr val="4EAB47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Valuation B</a:t>
            </a:r>
            <a:endParaRPr lang="en-CA" sz="1400" b="1" dirty="0">
              <a:solidFill>
                <a:srgbClr val="4EAB47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9. </a:t>
            </a:r>
            <a:r>
              <a:rPr lang="en-CA" sz="1400" b="1" dirty="0">
                <a:solidFill>
                  <a:srgbClr val="4EAB47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Valuation C</a:t>
            </a:r>
            <a:endParaRPr lang="en-CA" sz="1400" b="1" dirty="0">
              <a:solidFill>
                <a:srgbClr val="4EAB47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10. </a:t>
            </a:r>
            <a:r>
              <a:rPr lang="en-CA" sz="1400" b="1" dirty="0">
                <a:solidFill>
                  <a:srgbClr val="4EAB47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ESG</a:t>
            </a:r>
            <a:endParaRPr lang="en-CA" sz="1400" b="1" dirty="0">
              <a:solidFill>
                <a:srgbClr val="4EAB47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11. </a:t>
            </a:r>
            <a:r>
              <a:rPr lang="en-CA" sz="1400" b="1" dirty="0">
                <a:solidFill>
                  <a:srgbClr val="4EAB47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Investment Summary</a:t>
            </a:r>
            <a:endParaRPr lang="en-CA" sz="1400" b="1" dirty="0">
              <a:solidFill>
                <a:srgbClr val="4EAB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2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092C94-8B51-2ABD-BC26-851C79FC6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97EC31-5740-04EF-9972-5BAB954BC969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80114F8-B50D-53E4-A6D1-200C525BB2B7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14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48E758-8637-9B46-1B81-C08E9642B47A}"/>
              </a:ext>
            </a:extLst>
          </p:cNvPr>
          <p:cNvSpPr txBox="1"/>
          <p:nvPr/>
        </p:nvSpPr>
        <p:spPr>
          <a:xfrm>
            <a:off x="329798" y="439518"/>
            <a:ext cx="9269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Appendix Map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DD5D555-6590-BAF7-DC62-5C6EC0584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sp>
        <p:nvSpPr>
          <p:cNvPr id="3" name="TextBox Left">
            <a:extLst>
              <a:ext uri="{FF2B5EF4-FFF2-40B4-BE49-F238E27FC236}">
                <a16:creationId xmlns:a16="http://schemas.microsoft.com/office/drawing/2014/main" id="{1A048BDC-BBAB-CB28-ED14-AE484BD4C772}"/>
              </a:ext>
            </a:extLst>
          </p:cNvPr>
          <p:cNvSpPr txBox="1"/>
          <p:nvPr/>
        </p:nvSpPr>
        <p:spPr>
          <a:xfrm>
            <a:off x="320040" y="791112"/>
            <a:ext cx="53035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chemeClr val="bg1"/>
                </a:solidFill>
              </a:rPr>
              <a:t>BUSINESS</a:t>
            </a:r>
          </a:p>
          <a:p>
            <a:r>
              <a:rPr lang="en-CA" sz="1400" dirty="0">
                <a:solidFill>
                  <a:schemeClr val="bg1"/>
                </a:solidFill>
              </a:rPr>
              <a:t>1. </a:t>
            </a:r>
            <a:r>
              <a:rPr lang="en-CA" sz="1400" b="1" dirty="0">
                <a:solidFill>
                  <a:srgbClr val="4EAB47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Projected Energy Usage Growth in The United States</a:t>
            </a:r>
          </a:p>
          <a:p>
            <a:r>
              <a:rPr lang="en-CA" sz="1400" dirty="0">
                <a:solidFill>
                  <a:schemeClr val="bg1"/>
                </a:solidFill>
              </a:rPr>
              <a:t>2. </a:t>
            </a:r>
            <a:r>
              <a:rPr lang="en-CA" sz="1400" b="1" dirty="0">
                <a:solidFill>
                  <a:srgbClr val="4EAB47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Key Sites for NANO</a:t>
            </a:r>
          </a:p>
          <a:p>
            <a:r>
              <a:rPr lang="en-CA" sz="1400" dirty="0">
                <a:solidFill>
                  <a:schemeClr val="bg1"/>
                </a:solidFill>
              </a:rPr>
              <a:t>3. </a:t>
            </a:r>
            <a:r>
              <a:rPr lang="en-CA" sz="1400" b="1" dirty="0">
                <a:solidFill>
                  <a:srgbClr val="4EAB47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NASDAQ:NNE One-Year Stock Performance</a:t>
            </a:r>
          </a:p>
          <a:p>
            <a:r>
              <a:rPr lang="en-CA" sz="1400" dirty="0">
                <a:solidFill>
                  <a:schemeClr val="bg1"/>
                </a:solidFill>
              </a:rPr>
              <a:t>4. </a:t>
            </a:r>
            <a:r>
              <a:rPr lang="en-CA" sz="1400" b="1" dirty="0">
                <a:solidFill>
                  <a:srgbClr val="4EAB47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Capacity Factor By US Energy Source</a:t>
            </a:r>
          </a:p>
          <a:p>
            <a:r>
              <a:rPr lang="en-CA" sz="1400" dirty="0">
                <a:solidFill>
                  <a:schemeClr val="bg1"/>
                </a:solidFill>
              </a:rPr>
              <a:t>5. </a:t>
            </a:r>
            <a:r>
              <a:rPr lang="en-CA" sz="1400" b="1" dirty="0">
                <a:solidFill>
                  <a:srgbClr val="4EAB47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KRONOS End Market Exposure</a:t>
            </a:r>
          </a:p>
          <a:p>
            <a:r>
              <a:rPr lang="en-CA" sz="1400" dirty="0">
                <a:solidFill>
                  <a:schemeClr val="bg1"/>
                </a:solidFill>
              </a:rPr>
              <a:t>6. </a:t>
            </a:r>
            <a:r>
              <a:rPr lang="en-CA" sz="1400" b="1" dirty="0">
                <a:solidFill>
                  <a:srgbClr val="4EAB47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Total Energy Investment From US, EU</a:t>
            </a:r>
          </a:p>
          <a:p>
            <a:r>
              <a:rPr lang="en-CA" sz="1400" dirty="0">
                <a:solidFill>
                  <a:schemeClr val="bg1"/>
                </a:solidFill>
              </a:rPr>
              <a:t>7. </a:t>
            </a:r>
            <a:r>
              <a:rPr lang="en-CA" sz="1400" b="1" dirty="0">
                <a:solidFill>
                  <a:srgbClr val="4EAB47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FOAK KRONOS MMR Reactor Commercialization Timeline</a:t>
            </a:r>
          </a:p>
          <a:p>
            <a:endParaRPr lang="en-CA" sz="1400" dirty="0">
              <a:solidFill>
                <a:schemeClr val="bg1"/>
              </a:solidFill>
            </a:endParaRPr>
          </a:p>
          <a:p>
            <a:r>
              <a:rPr lang="en-CA" sz="1400" b="1" dirty="0">
                <a:solidFill>
                  <a:schemeClr val="bg1"/>
                </a:solidFill>
              </a:rPr>
              <a:t>INDUSTRY</a:t>
            </a:r>
          </a:p>
          <a:p>
            <a:r>
              <a:rPr lang="en-CA" sz="1400" dirty="0">
                <a:solidFill>
                  <a:schemeClr val="bg1"/>
                </a:solidFill>
              </a:rPr>
              <a:t>8. </a:t>
            </a:r>
            <a:r>
              <a:rPr lang="en-CA" sz="1400" b="1" dirty="0">
                <a:solidFill>
                  <a:srgbClr val="4EAB47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Europe's Natural Gas Import Dependence</a:t>
            </a:r>
          </a:p>
          <a:p>
            <a:r>
              <a:rPr lang="en-CA" sz="1400" dirty="0">
                <a:solidFill>
                  <a:schemeClr val="bg1"/>
                </a:solidFill>
              </a:rPr>
              <a:t>9. </a:t>
            </a:r>
            <a:r>
              <a:rPr lang="en-CA" sz="1400" b="1" dirty="0">
                <a:solidFill>
                  <a:srgbClr val="4EAB47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Europe's Natural Gas Import Prices</a:t>
            </a:r>
          </a:p>
          <a:p>
            <a:r>
              <a:rPr lang="en-CA" sz="1400" dirty="0">
                <a:solidFill>
                  <a:schemeClr val="bg1"/>
                </a:solidFill>
              </a:rPr>
              <a:t>10. </a:t>
            </a:r>
            <a:r>
              <a:rPr lang="en-CA" sz="1400" b="1" dirty="0">
                <a:solidFill>
                  <a:srgbClr val="4EAB47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Electricity vs. Natural Gas Consumption</a:t>
            </a:r>
          </a:p>
          <a:p>
            <a:r>
              <a:rPr lang="en-CA" sz="1400" dirty="0">
                <a:solidFill>
                  <a:schemeClr val="bg1"/>
                </a:solidFill>
              </a:rPr>
              <a:t>11. </a:t>
            </a:r>
            <a:r>
              <a:rPr lang="en-CA" sz="1400" b="1" dirty="0">
                <a:solidFill>
                  <a:srgbClr val="4EAB47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Projected US Data Center Growth Demand</a:t>
            </a:r>
          </a:p>
          <a:p>
            <a:endParaRPr lang="en-CA" sz="1400" dirty="0">
              <a:solidFill>
                <a:schemeClr val="bg1"/>
              </a:solidFill>
            </a:endParaRPr>
          </a:p>
          <a:p>
            <a:r>
              <a:rPr lang="en-CA" sz="1400" b="1" dirty="0">
                <a:solidFill>
                  <a:schemeClr val="bg1"/>
                </a:solidFill>
              </a:rPr>
              <a:t>COMPETITION</a:t>
            </a:r>
          </a:p>
          <a:p>
            <a:r>
              <a:rPr lang="en-CA" sz="1400" dirty="0">
                <a:solidFill>
                  <a:schemeClr val="bg1"/>
                </a:solidFill>
              </a:rPr>
              <a:t>12. </a:t>
            </a:r>
            <a:r>
              <a:rPr lang="en-CA" sz="1400" b="1" dirty="0">
                <a:solidFill>
                  <a:srgbClr val="4EAB47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KRONOS Unit Deployment Schedule</a:t>
            </a:r>
          </a:p>
          <a:p>
            <a:r>
              <a:rPr lang="en-CA" sz="1400" dirty="0">
                <a:solidFill>
                  <a:schemeClr val="bg1"/>
                </a:solidFill>
              </a:rPr>
              <a:t>13. </a:t>
            </a:r>
            <a:r>
              <a:rPr lang="en-CA" sz="1400" b="1" dirty="0">
                <a:solidFill>
                  <a:srgbClr val="4EAB47"/>
                </a:solidFill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Uranium Enrichment Levels In Reactor Fuel</a:t>
            </a:r>
          </a:p>
          <a:p>
            <a:endParaRPr lang="en-CA" sz="1400" b="1" dirty="0">
              <a:solidFill>
                <a:schemeClr val="bg1"/>
              </a:solidFill>
            </a:endParaRPr>
          </a:p>
          <a:p>
            <a:r>
              <a:rPr lang="en-CA" sz="1400" b="1" dirty="0">
                <a:solidFill>
                  <a:schemeClr val="bg1"/>
                </a:solidFill>
              </a:rPr>
              <a:t>VALUATION</a:t>
            </a:r>
          </a:p>
          <a:p>
            <a:r>
              <a:rPr lang="en-CA" sz="1400" dirty="0">
                <a:solidFill>
                  <a:schemeClr val="bg1"/>
                </a:solidFill>
              </a:rPr>
              <a:t>14. </a:t>
            </a:r>
            <a:r>
              <a:rPr lang="en-CA" sz="1400" b="1" dirty="0">
                <a:solidFill>
                  <a:srgbClr val="4EAB47"/>
                </a:solidFill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NANO PPA Revenue 2025-2050</a:t>
            </a:r>
          </a:p>
          <a:p>
            <a:r>
              <a:rPr lang="en-CA" sz="1400" dirty="0">
                <a:solidFill>
                  <a:schemeClr val="bg1"/>
                </a:solidFill>
              </a:rPr>
              <a:t>15. </a:t>
            </a:r>
            <a:r>
              <a:rPr lang="en-CA" sz="1400" b="1" dirty="0">
                <a:solidFill>
                  <a:srgbClr val="4EAB47"/>
                </a:solidFill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YOY CAPEX Projections 2025-2050</a:t>
            </a:r>
          </a:p>
          <a:p>
            <a:r>
              <a:rPr lang="en-CA" sz="1400" dirty="0">
                <a:solidFill>
                  <a:schemeClr val="bg1"/>
                </a:solidFill>
              </a:rPr>
              <a:t>16. </a:t>
            </a:r>
            <a:r>
              <a:rPr lang="en-CA" sz="1400" b="1" dirty="0">
                <a:solidFill>
                  <a:srgbClr val="4EAB47"/>
                </a:solidFill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FCF Bear vs. Base vs. Bull 2025-2050</a:t>
            </a:r>
          </a:p>
          <a:p>
            <a:r>
              <a:rPr lang="en-CA" sz="1400" dirty="0">
                <a:solidFill>
                  <a:schemeClr val="bg1"/>
                </a:solidFill>
              </a:rPr>
              <a:t>17. </a:t>
            </a:r>
            <a:r>
              <a:rPr lang="en-CA" sz="1400" b="1" dirty="0">
                <a:solidFill>
                  <a:srgbClr val="4EAB47"/>
                </a:solidFill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Capital Costs Per KRONOS Unit</a:t>
            </a:r>
          </a:p>
          <a:p>
            <a:r>
              <a:rPr lang="en-CA" sz="1400" dirty="0">
                <a:solidFill>
                  <a:schemeClr val="bg1"/>
                </a:solidFill>
              </a:rPr>
              <a:t>18. </a:t>
            </a:r>
            <a:r>
              <a:rPr lang="en-CA" sz="1400" b="1" dirty="0">
                <a:solidFill>
                  <a:srgbClr val="4EAB47"/>
                </a:solidFill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KRONOS MMR Cost Assumptions</a:t>
            </a:r>
          </a:p>
          <a:p>
            <a:endParaRPr lang="en-CA" sz="1400" dirty="0">
              <a:solidFill>
                <a:srgbClr val="4EAB47"/>
              </a:solidFill>
              <a:hlinkClick r:id="rId15" action="ppaction://hlinksldjump"/>
            </a:endParaRPr>
          </a:p>
        </p:txBody>
      </p:sp>
      <p:sp>
        <p:nvSpPr>
          <p:cNvPr id="4" name="TextBox Right">
            <a:extLst>
              <a:ext uri="{FF2B5EF4-FFF2-40B4-BE49-F238E27FC236}">
                <a16:creationId xmlns:a16="http://schemas.microsoft.com/office/drawing/2014/main" id="{6CFBFCE8-E38B-5E9E-C493-572C3C9ADE18}"/>
              </a:ext>
            </a:extLst>
          </p:cNvPr>
          <p:cNvSpPr txBox="1"/>
          <p:nvPr/>
        </p:nvSpPr>
        <p:spPr>
          <a:xfrm>
            <a:off x="5523371" y="1006866"/>
            <a:ext cx="5303520" cy="5212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19. </a:t>
            </a:r>
            <a:r>
              <a:rPr lang="en-CA" sz="1400" b="1" dirty="0">
                <a:solidFill>
                  <a:srgbClr val="4EAB47"/>
                </a:solidFill>
                <a:hlinkClick r:id="rId2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KRONOS MMR Cost vs Revenue Assumptions</a:t>
            </a:r>
          </a:p>
          <a:p>
            <a:r>
              <a:rPr lang="en-CA" sz="1400" dirty="0">
                <a:solidFill>
                  <a:schemeClr val="bg1"/>
                </a:solidFill>
              </a:rPr>
              <a:t>20. </a:t>
            </a:r>
            <a:r>
              <a:rPr lang="en-CA" sz="1400" b="1" dirty="0">
                <a:solidFill>
                  <a:srgbClr val="4EAB47"/>
                </a:solidFill>
                <a:hlinkClick r:id="rId2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Capital Costs Per KRONOS Fleet Deployment</a:t>
            </a:r>
          </a:p>
          <a:p>
            <a:r>
              <a:rPr lang="en-CA" sz="1400" dirty="0">
                <a:solidFill>
                  <a:schemeClr val="bg1"/>
                </a:solidFill>
              </a:rPr>
              <a:t>21. </a:t>
            </a:r>
            <a:r>
              <a:rPr lang="en-CA" sz="1400" b="1" dirty="0">
                <a:solidFill>
                  <a:srgbClr val="4EAB47"/>
                </a:solidFill>
                <a:hlinkClick r:id="rId2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Stage Based WACC KRONOS Assumptions</a:t>
            </a:r>
          </a:p>
          <a:p>
            <a:r>
              <a:rPr lang="en-CA" sz="1400" dirty="0">
                <a:solidFill>
                  <a:schemeClr val="bg1"/>
                </a:solidFill>
              </a:rPr>
              <a:t>22. </a:t>
            </a:r>
            <a:r>
              <a:rPr lang="en-CA" sz="1400" b="1" dirty="0">
                <a:solidFill>
                  <a:srgbClr val="4EAB47"/>
                </a:solidFill>
                <a:hlinkClick r:id="rId2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NANO Monte Carlo Simulations</a:t>
            </a:r>
          </a:p>
          <a:p>
            <a:r>
              <a:rPr lang="en-CA" sz="1400" dirty="0">
                <a:solidFill>
                  <a:schemeClr val="bg1"/>
                </a:solidFill>
              </a:rPr>
              <a:t>23. </a:t>
            </a:r>
            <a:r>
              <a:rPr lang="en-CA" sz="1400" b="1" dirty="0">
                <a:solidFill>
                  <a:srgbClr val="4EAB47"/>
                </a:solidFill>
                <a:hlinkClick r:id="rId2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Breakeven Points by Sector LCOE</a:t>
            </a:r>
          </a:p>
          <a:p>
            <a:r>
              <a:rPr lang="en-CA" sz="1400" dirty="0">
                <a:solidFill>
                  <a:schemeClr val="bg1"/>
                </a:solidFill>
              </a:rPr>
              <a:t>24. </a:t>
            </a:r>
            <a:r>
              <a:rPr lang="en-CA" sz="1400" b="1" dirty="0">
                <a:solidFill>
                  <a:srgbClr val="4EAB47"/>
                </a:solidFill>
                <a:hlinkClick r:id="rId2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Key Milestone &amp; Valuation Assumptions</a:t>
            </a:r>
          </a:p>
          <a:p>
            <a:r>
              <a:rPr lang="en-CA" sz="1400" dirty="0">
                <a:solidFill>
                  <a:schemeClr val="bg1"/>
                </a:solidFill>
              </a:rPr>
              <a:t>25. </a:t>
            </a:r>
            <a:r>
              <a:rPr lang="en-CA" sz="1400" b="1" dirty="0">
                <a:solidFill>
                  <a:srgbClr val="4EAB47"/>
                </a:solidFill>
                <a:hlinkClick r:id="rId2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Year-by-Year Projections</a:t>
            </a:r>
          </a:p>
          <a:p>
            <a:r>
              <a:rPr lang="en-CA" sz="1400" dirty="0">
                <a:solidFill>
                  <a:schemeClr val="bg1"/>
                </a:solidFill>
              </a:rPr>
              <a:t>26. </a:t>
            </a:r>
            <a:r>
              <a:rPr lang="en-CA" sz="1400" b="1" dirty="0">
                <a:solidFill>
                  <a:srgbClr val="4EAB47"/>
                </a:solidFill>
                <a:hlinkClick r:id="rId2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Revenue Projections By Market</a:t>
            </a:r>
          </a:p>
          <a:p>
            <a:endParaRPr lang="en-CA" sz="1400" dirty="0">
              <a:solidFill>
                <a:schemeClr val="bg1"/>
              </a:solidFill>
            </a:endParaRPr>
          </a:p>
          <a:p>
            <a:r>
              <a:rPr lang="en-CA" sz="1400" b="1" dirty="0">
                <a:solidFill>
                  <a:schemeClr val="bg1"/>
                </a:solidFill>
              </a:rPr>
              <a:t>FINANCIAL ANALYSIS</a:t>
            </a:r>
          </a:p>
          <a:p>
            <a:r>
              <a:rPr lang="en-CA" sz="1400" dirty="0">
                <a:solidFill>
                  <a:schemeClr val="bg1"/>
                </a:solidFill>
              </a:rPr>
              <a:t>27. </a:t>
            </a:r>
            <a:r>
              <a:rPr lang="en-CA" sz="1400" b="1" dirty="0">
                <a:solidFill>
                  <a:srgbClr val="4EAB47"/>
                </a:solidFill>
                <a:hlinkClick r:id="rId2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NANO Financial Summary</a:t>
            </a:r>
          </a:p>
          <a:p>
            <a:r>
              <a:rPr lang="en-CA" sz="1400" dirty="0">
                <a:solidFill>
                  <a:schemeClr val="bg1"/>
                </a:solidFill>
              </a:rPr>
              <a:t>28. </a:t>
            </a:r>
            <a:r>
              <a:rPr lang="en-CA" sz="1400" b="1" dirty="0">
                <a:solidFill>
                  <a:srgbClr val="4EAB47"/>
                </a:solidFill>
                <a:hlinkClick r:id="rId3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NANO Cash Position</a:t>
            </a:r>
          </a:p>
          <a:p>
            <a:endParaRPr lang="en-CA" sz="1400" dirty="0">
              <a:solidFill>
                <a:schemeClr val="bg1"/>
              </a:solidFill>
            </a:endParaRPr>
          </a:p>
          <a:p>
            <a:r>
              <a:rPr lang="en-CA" sz="1400" b="1" dirty="0">
                <a:solidFill>
                  <a:schemeClr val="bg1"/>
                </a:solidFill>
              </a:rPr>
              <a:t>ESG</a:t>
            </a:r>
          </a:p>
          <a:p>
            <a:r>
              <a:rPr lang="en-CA" sz="1400" dirty="0">
                <a:solidFill>
                  <a:schemeClr val="bg1"/>
                </a:solidFill>
              </a:rPr>
              <a:t>29. </a:t>
            </a:r>
            <a:r>
              <a:rPr lang="en-CA" sz="1400" b="1" dirty="0">
                <a:solidFill>
                  <a:srgbClr val="4EAB47"/>
                </a:solidFill>
                <a:hlinkClick r:id="rId3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Greenhouse Gas Emissions</a:t>
            </a:r>
          </a:p>
          <a:p>
            <a:r>
              <a:rPr lang="en-CA" sz="1400" dirty="0">
                <a:solidFill>
                  <a:schemeClr val="bg1"/>
                </a:solidFill>
              </a:rPr>
              <a:t>30. </a:t>
            </a:r>
            <a:r>
              <a:rPr lang="en-CA" sz="1400" b="1" dirty="0">
                <a:solidFill>
                  <a:srgbClr val="4EAB47"/>
                </a:solidFill>
                <a:hlinkClick r:id="rId3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Land Use per TWh</a:t>
            </a:r>
          </a:p>
          <a:p>
            <a:r>
              <a:rPr lang="en-CA" sz="1400" dirty="0">
                <a:solidFill>
                  <a:schemeClr val="bg1"/>
                </a:solidFill>
              </a:rPr>
              <a:t>31. </a:t>
            </a:r>
            <a:r>
              <a:rPr lang="en-CA" sz="1400" b="1" dirty="0">
                <a:solidFill>
                  <a:srgbClr val="4EAB47"/>
                </a:solidFill>
                <a:hlinkClick r:id="rId3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Deaths by Energy Source per TWh</a:t>
            </a:r>
          </a:p>
          <a:p>
            <a:r>
              <a:rPr lang="en-CA" sz="1400" dirty="0">
                <a:solidFill>
                  <a:schemeClr val="bg1"/>
                </a:solidFill>
              </a:rPr>
              <a:t>32. </a:t>
            </a:r>
            <a:r>
              <a:rPr lang="en-CA" sz="1400" b="1" dirty="0">
                <a:solidFill>
                  <a:srgbClr val="4EAB47"/>
                </a:solidFill>
                <a:hlinkClick r:id="rId3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Nuclear Energy Providing Jobs and Opportunities</a:t>
            </a:r>
          </a:p>
          <a:p>
            <a:r>
              <a:rPr lang="en-CA" sz="1400" dirty="0">
                <a:solidFill>
                  <a:schemeClr val="bg1"/>
                </a:solidFill>
              </a:rPr>
              <a:t>33. </a:t>
            </a:r>
            <a:r>
              <a:rPr lang="en-CA" sz="1400" b="1" dirty="0">
                <a:solidFill>
                  <a:srgbClr val="4EAB47"/>
                </a:solidFill>
                <a:hlinkClick r:id="rId3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Shareholder Ownership Structure</a:t>
            </a:r>
          </a:p>
          <a:p>
            <a:r>
              <a:rPr lang="en-CA" sz="1400" dirty="0">
                <a:solidFill>
                  <a:schemeClr val="bg1"/>
                </a:solidFill>
              </a:rPr>
              <a:t>34. </a:t>
            </a:r>
            <a:r>
              <a:rPr lang="en-CA" sz="1400" b="1" dirty="0">
                <a:solidFill>
                  <a:srgbClr val="4EAB47"/>
                </a:solidFill>
                <a:hlinkClick r:id="rId3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NANO Nuclear ESG Scorecard &amp; Key Pillars</a:t>
            </a:r>
          </a:p>
          <a:p>
            <a:r>
              <a:rPr lang="en-CA" sz="1400" dirty="0">
                <a:solidFill>
                  <a:schemeClr val="bg1"/>
                </a:solidFill>
              </a:rPr>
              <a:t>35. </a:t>
            </a:r>
            <a:r>
              <a:rPr lang="en-CA" sz="1400" b="1" dirty="0">
                <a:solidFill>
                  <a:srgbClr val="4EAB47"/>
                </a:solidFill>
                <a:hlinkClick r:id="rId3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Future ESG Opportunities For NANO</a:t>
            </a:r>
          </a:p>
          <a:p>
            <a:endParaRPr lang="en-CA" sz="1400" dirty="0">
              <a:solidFill>
                <a:schemeClr val="bg1"/>
              </a:solidFill>
            </a:endParaRPr>
          </a:p>
          <a:p>
            <a:r>
              <a:rPr lang="en-CA" sz="1400" b="1" dirty="0">
                <a:solidFill>
                  <a:schemeClr val="bg1"/>
                </a:solidFill>
              </a:rPr>
              <a:t>RISKS</a:t>
            </a:r>
          </a:p>
          <a:p>
            <a:r>
              <a:rPr lang="en-CA" sz="1400" dirty="0">
                <a:solidFill>
                  <a:schemeClr val="bg1"/>
                </a:solidFill>
              </a:rPr>
              <a:t>36. </a:t>
            </a:r>
            <a:r>
              <a:rPr lang="en-CA" sz="1400" b="1" dirty="0">
                <a:solidFill>
                  <a:srgbClr val="4EAB47"/>
                </a:solidFill>
                <a:hlinkClick r:id="rId3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Risk Matrix</a:t>
            </a:r>
          </a:p>
        </p:txBody>
      </p:sp>
    </p:spTree>
    <p:extLst>
      <p:ext uri="{BB962C8B-B14F-4D97-AF65-F5344CB8AC3E}">
        <p14:creationId xmlns:p14="http://schemas.microsoft.com/office/powerpoint/2010/main" val="28248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7EFFA-E9ED-5A7B-6FE3-5F1A21139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A914C3-FF64-4B32-B461-AD05E1F8DA72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097A068-044D-634E-4251-EED9A4122DE0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15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47385C-49B0-1B53-D6D9-9DDF04B11BB2}"/>
              </a:ext>
            </a:extLst>
          </p:cNvPr>
          <p:cNvSpPr txBox="1"/>
          <p:nvPr/>
        </p:nvSpPr>
        <p:spPr>
          <a:xfrm>
            <a:off x="846637" y="2767280"/>
            <a:ext cx="10495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</a:rPr>
              <a:t>BUSINESS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BFE9965-D5DC-8C59-4E11-70B658D1B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0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5D642E-CD68-BCC6-BF1F-2DE230E69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7599A3-9918-5BD4-1C23-DE4CA3A80123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998356F-BACC-E565-08B7-EB454FE586A2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16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240861-0762-12B3-AA89-93B4562E1776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Projected Energy Usage Growth in The United States</a:t>
            </a:r>
          </a:p>
          <a:p>
            <a:r>
              <a:rPr lang="en-CA" dirty="0">
                <a:solidFill>
                  <a:srgbClr val="FFFFFF"/>
                </a:solidFill>
              </a:rPr>
              <a:t>Data from 1950A-2030E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5D194-E39C-B4C5-BFAD-C4E46EF9AF67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Grid Strategies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4FE577BD-0984-6A83-4327-C876C24CC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726AD29-4441-C5A3-725C-3F2DA6C18A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8806327"/>
              </p:ext>
            </p:extLst>
          </p:nvPr>
        </p:nvGraphicFramePr>
        <p:xfrm>
          <a:off x="418012" y="1358541"/>
          <a:ext cx="11277600" cy="4730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7247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972EE0-A432-0D42-3880-D092F903D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4D6249-0915-274B-C7BE-A9D8EE9A732C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BB91517-F41D-8B7B-D69A-CD44621FEF84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17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A32CC8-1F0F-CE0F-4337-1E21EC518176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Key Sites for NANO</a:t>
            </a:r>
          </a:p>
          <a:p>
            <a:r>
              <a:rPr lang="en-CA" dirty="0">
                <a:solidFill>
                  <a:srgbClr val="FFFFFF"/>
                </a:solidFill>
              </a:rPr>
              <a:t>Located in United States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1FE817-F6F3-E1D5-6D46-6E8F9E05AC93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NANO Nuclear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7AE1CA6B-9891-7234-B62F-608E8E5C7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D45548-9101-3362-76E1-AE4092AAF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53" y="1208524"/>
            <a:ext cx="7170819" cy="4784282"/>
          </a:xfrm>
          <a:prstGeom prst="rect">
            <a:avLst/>
          </a:prstGeom>
        </p:spPr>
      </p:pic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F78D7342-49D2-1D69-2732-D666CD539FEF}"/>
              </a:ext>
            </a:extLst>
          </p:cNvPr>
          <p:cNvSpPr/>
          <p:nvPr/>
        </p:nvSpPr>
        <p:spPr>
          <a:xfrm>
            <a:off x="7073415" y="2860012"/>
            <a:ext cx="260355" cy="270807"/>
          </a:xfrm>
          <a:prstGeom prst="star5">
            <a:avLst/>
          </a:prstGeom>
          <a:solidFill>
            <a:srgbClr val="4EAB4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DC67DF26-AD10-A635-A2FC-C6A3E94E3DC3}"/>
              </a:ext>
            </a:extLst>
          </p:cNvPr>
          <p:cNvSpPr/>
          <p:nvPr/>
        </p:nvSpPr>
        <p:spPr>
          <a:xfrm>
            <a:off x="8820645" y="2454509"/>
            <a:ext cx="260355" cy="270807"/>
          </a:xfrm>
          <a:prstGeom prst="star5">
            <a:avLst/>
          </a:prstGeom>
          <a:solidFill>
            <a:srgbClr val="2D642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9B53EC7F-AC1C-B7D3-AA3E-80F5512C86CF}"/>
              </a:ext>
            </a:extLst>
          </p:cNvPr>
          <p:cNvSpPr/>
          <p:nvPr/>
        </p:nvSpPr>
        <p:spPr>
          <a:xfrm>
            <a:off x="6202132" y="4817048"/>
            <a:ext cx="260355" cy="270807"/>
          </a:xfrm>
          <a:prstGeom prst="star5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02038A8D-6D7A-A7A7-68C2-20DDDB6C8C15}"/>
              </a:ext>
            </a:extLst>
          </p:cNvPr>
          <p:cNvSpPr/>
          <p:nvPr/>
        </p:nvSpPr>
        <p:spPr>
          <a:xfrm>
            <a:off x="8560290" y="2995415"/>
            <a:ext cx="260355" cy="270807"/>
          </a:xfrm>
          <a:prstGeom prst="star5">
            <a:avLst/>
          </a:prstGeom>
          <a:solidFill>
            <a:srgbClr val="5D991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328553-F96C-C3E8-0FFD-3E793DA2897B}"/>
              </a:ext>
            </a:extLst>
          </p:cNvPr>
          <p:cNvSpPr txBox="1"/>
          <p:nvPr/>
        </p:nvSpPr>
        <p:spPr>
          <a:xfrm>
            <a:off x="30029" y="4901257"/>
            <a:ext cx="2903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        Joint Base Anacostia-Bolling</a:t>
            </a:r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617810CA-30FD-A3A5-DF30-C9D03F172108}"/>
              </a:ext>
            </a:extLst>
          </p:cNvPr>
          <p:cNvSpPr/>
          <p:nvPr/>
        </p:nvSpPr>
        <p:spPr>
          <a:xfrm>
            <a:off x="118024" y="4902302"/>
            <a:ext cx="260355" cy="270807"/>
          </a:xfrm>
          <a:prstGeom prst="star5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3A35BA38-D4AC-95C1-3131-926AE1295F79}"/>
              </a:ext>
            </a:extLst>
          </p:cNvPr>
          <p:cNvSpPr/>
          <p:nvPr/>
        </p:nvSpPr>
        <p:spPr>
          <a:xfrm>
            <a:off x="114029" y="5197681"/>
            <a:ext cx="260355" cy="270807"/>
          </a:xfrm>
          <a:prstGeom prst="star5">
            <a:avLst/>
          </a:prstGeom>
          <a:solidFill>
            <a:srgbClr val="4EAB4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B6C825BB-861B-DF8F-1D0F-3D8EA9A8D5B2}"/>
              </a:ext>
            </a:extLst>
          </p:cNvPr>
          <p:cNvSpPr/>
          <p:nvPr/>
        </p:nvSpPr>
        <p:spPr>
          <a:xfrm>
            <a:off x="123600" y="5495696"/>
            <a:ext cx="260355" cy="270807"/>
          </a:xfrm>
          <a:prstGeom prst="star5">
            <a:avLst/>
          </a:prstGeom>
          <a:solidFill>
            <a:srgbClr val="5D991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4FF79FD7-F759-601D-3698-EACD6F39FF15}"/>
              </a:ext>
            </a:extLst>
          </p:cNvPr>
          <p:cNvSpPr/>
          <p:nvPr/>
        </p:nvSpPr>
        <p:spPr>
          <a:xfrm>
            <a:off x="114028" y="5791678"/>
            <a:ext cx="260355" cy="270807"/>
          </a:xfrm>
          <a:prstGeom prst="star5">
            <a:avLst/>
          </a:prstGeom>
          <a:solidFill>
            <a:srgbClr val="2D642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92B63A-B91C-53DE-8CB6-B23E464300E1}"/>
              </a:ext>
            </a:extLst>
          </p:cNvPr>
          <p:cNvSpPr txBox="1"/>
          <p:nvPr/>
        </p:nvSpPr>
        <p:spPr>
          <a:xfrm>
            <a:off x="34020" y="5205527"/>
            <a:ext cx="2903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        University of Illinois UC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A43B07-3F7F-D377-99B7-491782E74319}"/>
              </a:ext>
            </a:extLst>
          </p:cNvPr>
          <p:cNvSpPr txBox="1"/>
          <p:nvPr/>
        </p:nvSpPr>
        <p:spPr>
          <a:xfrm>
            <a:off x="36983" y="5499114"/>
            <a:ext cx="2903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        BaRupOn LAMP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7E2D5B-4A9F-3954-E6EA-B6AFC4CAF398}"/>
              </a:ext>
            </a:extLst>
          </p:cNvPr>
          <p:cNvSpPr txBox="1"/>
          <p:nvPr/>
        </p:nvSpPr>
        <p:spPr>
          <a:xfrm>
            <a:off x="36469" y="5799713"/>
            <a:ext cx="2903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        NANO Headquarters</a:t>
            </a:r>
          </a:p>
        </p:txBody>
      </p:sp>
    </p:spTree>
    <p:extLst>
      <p:ext uri="{BB962C8B-B14F-4D97-AF65-F5344CB8AC3E}">
        <p14:creationId xmlns:p14="http://schemas.microsoft.com/office/powerpoint/2010/main" val="14390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13F809-8EC5-021B-0D0E-6DE76C279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7614C6-4CAF-8E7C-8245-7592F45C9AA8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1F5EF10-85D4-9D25-9247-2561682F2BB6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18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C14BE7-C5F0-4670-CEBB-7020E5B97CB2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NASDAQ:NNE One-Year Stock Performance</a:t>
            </a:r>
          </a:p>
          <a:p>
            <a:r>
              <a:rPr lang="en-CA" dirty="0">
                <a:solidFill>
                  <a:srgbClr val="FFFFFF"/>
                </a:solidFill>
              </a:rPr>
              <a:t>Stock Data as of 2026-02-18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6CA5D6-E09F-A9D3-0E65-C43087C5E412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Yahoo Finance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03E09CAB-CD65-618D-01E2-E956B6157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F95C52E-A24A-27EF-4FB9-A01A049A7B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6604647"/>
              </p:ext>
            </p:extLst>
          </p:nvPr>
        </p:nvGraphicFramePr>
        <p:xfrm>
          <a:off x="505691" y="1280144"/>
          <a:ext cx="11222181" cy="4802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31351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93E8B3-902A-E8DA-C3F9-3A7D95FFA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6EC5E8-2696-FA48-324F-B5BEC0970370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6D8C812-F0FD-D7CE-85C6-ECDE338FC59C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19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8B69A1-B13C-E2BA-9AD4-70A1ADAA26A1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Capacity Factor By US Energy Source</a:t>
            </a:r>
          </a:p>
          <a:p>
            <a:r>
              <a:rPr lang="en-CA" dirty="0">
                <a:solidFill>
                  <a:srgbClr val="FFFFFF"/>
                </a:solidFill>
              </a:rPr>
              <a:t>From 2024 Study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C11F91-1B53-6F23-D962-F6A7BCC741BE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ITIF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191FCFB9-23F5-ECA8-AB00-38AAAA94E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B187EDA-7454-6ACF-D441-3D2E8122DF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4188419"/>
              </p:ext>
            </p:extLst>
          </p:nvPr>
        </p:nvGraphicFramePr>
        <p:xfrm>
          <a:off x="519193" y="1280143"/>
          <a:ext cx="11054472" cy="4858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23104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65E731-2EDF-0593-A68B-828FA2FFC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512CFAD-FBD5-78BA-E023-53540D675089}"/>
              </a:ext>
            </a:extLst>
          </p:cNvPr>
          <p:cNvSpPr/>
          <p:nvPr/>
        </p:nvSpPr>
        <p:spPr>
          <a:xfrm>
            <a:off x="1842695" y="4279686"/>
            <a:ext cx="5078936" cy="738664"/>
          </a:xfrm>
          <a:prstGeom prst="round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DRIVEN LEADERSHIP FOCUSED ON </a:t>
            </a:r>
            <a:r>
              <a:rPr lang="en-CA" b="1" dirty="0">
                <a:solidFill>
                  <a:srgbClr val="275317"/>
                </a:solidFill>
              </a:rPr>
              <a:t>LONG-TERM</a:t>
            </a:r>
            <a:r>
              <a:rPr lang="en-CA" b="1" dirty="0"/>
              <a:t> VALUE CREATION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C2EA4EE-3FB9-0238-3DC4-BB2D4AD422F6}"/>
              </a:ext>
            </a:extLst>
          </p:cNvPr>
          <p:cNvSpPr/>
          <p:nvPr/>
        </p:nvSpPr>
        <p:spPr>
          <a:xfrm>
            <a:off x="1842695" y="3062624"/>
            <a:ext cx="5078936" cy="738664"/>
          </a:xfrm>
          <a:prstGeom prst="round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COMMERCIAL READY REACTOR </a:t>
            </a:r>
            <a:r>
              <a:rPr lang="en-CA" b="1" dirty="0">
                <a:solidFill>
                  <a:srgbClr val="275317"/>
                </a:solidFill>
              </a:rPr>
              <a:t>POISED</a:t>
            </a:r>
            <a:r>
              <a:rPr lang="en-CA" b="1" dirty="0"/>
              <a:t> FOR PARTNERSHIP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861F8DE-675E-E9F2-AA41-B70F83BD99D3}"/>
              </a:ext>
            </a:extLst>
          </p:cNvPr>
          <p:cNvSpPr/>
          <p:nvPr/>
        </p:nvSpPr>
        <p:spPr>
          <a:xfrm>
            <a:off x="1842695" y="1839647"/>
            <a:ext cx="5078936" cy="73866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GROWING NEED FOR CLEAN, </a:t>
            </a:r>
            <a:r>
              <a:rPr lang="en-CA" b="1" dirty="0">
                <a:solidFill>
                  <a:srgbClr val="275317"/>
                </a:solidFill>
              </a:rPr>
              <a:t>RELIABLE</a:t>
            </a:r>
            <a:r>
              <a:rPr lang="en-CA" b="1" dirty="0"/>
              <a:t>, ENERGY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BD4C8E-6906-FDEE-3632-340E5D8F6F90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08F115A-184D-B8D4-51DF-AD869C2594FC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2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4" name="Picture 23" descr="A black and white logo&#10;&#10;AI-generated content may be incorrect.">
            <a:extLst>
              <a:ext uri="{FF2B5EF4-FFF2-40B4-BE49-F238E27FC236}">
                <a16:creationId xmlns:a16="http://schemas.microsoft.com/office/drawing/2014/main" id="{ADF0E0A6-4F3B-0100-2576-B089FD21D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61"/>
          <a:stretch>
            <a:fillRect/>
          </a:stretch>
        </p:blipFill>
        <p:spPr>
          <a:xfrm>
            <a:off x="1638452" y="6035967"/>
            <a:ext cx="281414" cy="274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C7ECBE-CAB4-AD1B-C4B5-CD41F401FC6E}"/>
              </a:ext>
            </a:extLst>
          </p:cNvPr>
          <p:cNvSpPr txBox="1"/>
          <p:nvPr/>
        </p:nvSpPr>
        <p:spPr>
          <a:xfrm>
            <a:off x="1055687" y="6313748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FFFFFF"/>
                </a:solidFill>
              </a:rPr>
              <a:t>Thesis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F5ABCB-19B7-5224-D6C0-DBCF01AE87C5}"/>
              </a:ext>
            </a:extLst>
          </p:cNvPr>
          <p:cNvSpPr txBox="1"/>
          <p:nvPr/>
        </p:nvSpPr>
        <p:spPr>
          <a:xfrm>
            <a:off x="2497133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Stock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DC4D3-F2B9-DBCE-564B-2C7512EF45E6}"/>
              </a:ext>
            </a:extLst>
          </p:cNvPr>
          <p:cNvSpPr txBox="1"/>
          <p:nvPr/>
        </p:nvSpPr>
        <p:spPr>
          <a:xfrm>
            <a:off x="3937754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7A49B-221A-2E7C-0913-4C35D8647EAD}"/>
              </a:ext>
            </a:extLst>
          </p:cNvPr>
          <p:cNvSpPr txBox="1"/>
          <p:nvPr/>
        </p:nvSpPr>
        <p:spPr>
          <a:xfrm>
            <a:off x="5379390" y="6313746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Business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EB0EAF-63BF-2D03-9ECA-F34A3F3CBA1B}"/>
              </a:ext>
            </a:extLst>
          </p:cNvPr>
          <p:cNvSpPr txBox="1"/>
          <p:nvPr/>
        </p:nvSpPr>
        <p:spPr>
          <a:xfrm>
            <a:off x="6817217" y="6313745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Industry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D6793-0737-B8D6-2AD9-55E6A76AEEAB}"/>
              </a:ext>
            </a:extLst>
          </p:cNvPr>
          <p:cNvSpPr txBox="1"/>
          <p:nvPr/>
        </p:nvSpPr>
        <p:spPr>
          <a:xfrm>
            <a:off x="8257477" y="6313744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97FE63-6693-999C-52CC-E89CE461EDC9}"/>
              </a:ext>
            </a:extLst>
          </p:cNvPr>
          <p:cNvSpPr txBox="1"/>
          <p:nvPr/>
        </p:nvSpPr>
        <p:spPr>
          <a:xfrm>
            <a:off x="9695494" y="6313743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ESG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FE165EA-C22A-A3B8-4F0D-0C8C36B5F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890E01-1548-D2B6-AFCD-524D4D73037A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NANO IS A BUY!</a:t>
            </a:r>
          </a:p>
          <a:p>
            <a:r>
              <a:rPr lang="en-CA" dirty="0">
                <a:solidFill>
                  <a:srgbClr val="FFFFFF"/>
                </a:solidFill>
              </a:rPr>
              <a:t>NANO is poised for success and ready to launch!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C1358FE-23BD-571C-B86B-FD163FF81796}"/>
              </a:ext>
            </a:extLst>
          </p:cNvPr>
          <p:cNvSpPr/>
          <p:nvPr/>
        </p:nvSpPr>
        <p:spPr>
          <a:xfrm>
            <a:off x="994102" y="1674709"/>
            <a:ext cx="1080000" cy="1080000"/>
          </a:xfrm>
          <a:prstGeom prst="ellipse">
            <a:avLst/>
          </a:prstGeom>
          <a:solidFill>
            <a:srgbClr val="56AE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Graphic 13" descr="Lightbulb with solid fill">
            <a:extLst>
              <a:ext uri="{FF2B5EF4-FFF2-40B4-BE49-F238E27FC236}">
                <a16:creationId xmlns:a16="http://schemas.microsoft.com/office/drawing/2014/main" id="{20075033-E811-7089-AE64-151CA8EB4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2881" y="1883488"/>
            <a:ext cx="662442" cy="66244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D1AEECD-A759-D495-90ED-DCB76D81BC0F}"/>
              </a:ext>
            </a:extLst>
          </p:cNvPr>
          <p:cNvSpPr/>
          <p:nvPr/>
        </p:nvSpPr>
        <p:spPr>
          <a:xfrm>
            <a:off x="980607" y="2891956"/>
            <a:ext cx="1080000" cy="1080000"/>
          </a:xfrm>
          <a:prstGeom prst="ellipse">
            <a:avLst/>
          </a:prstGeom>
          <a:solidFill>
            <a:srgbClr val="2753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8F11FE7-4418-7ED1-705F-70AB019E0575}"/>
              </a:ext>
            </a:extLst>
          </p:cNvPr>
          <p:cNvSpPr/>
          <p:nvPr/>
        </p:nvSpPr>
        <p:spPr>
          <a:xfrm>
            <a:off x="994102" y="4109203"/>
            <a:ext cx="1080000" cy="1080000"/>
          </a:xfrm>
          <a:prstGeom prst="ellipse">
            <a:avLst/>
          </a:prstGeom>
          <a:solidFill>
            <a:srgbClr val="B392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7" name="Graphic 26" descr="Upward trend with solid fill">
            <a:extLst>
              <a:ext uri="{FF2B5EF4-FFF2-40B4-BE49-F238E27FC236}">
                <a16:creationId xmlns:a16="http://schemas.microsoft.com/office/drawing/2014/main" id="{CE573346-171C-C565-4AF8-3241D80A6B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8341" y="3104779"/>
            <a:ext cx="654354" cy="654354"/>
          </a:xfrm>
          <a:prstGeom prst="rect">
            <a:avLst/>
          </a:prstGeom>
        </p:spPr>
      </p:pic>
      <p:pic>
        <p:nvPicPr>
          <p:cNvPr id="34" name="Graphic 33" descr="Brain in head with solid fill">
            <a:extLst>
              <a:ext uri="{FF2B5EF4-FFF2-40B4-BE49-F238E27FC236}">
                <a16:creationId xmlns:a16="http://schemas.microsoft.com/office/drawing/2014/main" id="{B0069851-812E-6557-F192-3F83B9DB10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0579" y="4313461"/>
            <a:ext cx="671115" cy="671115"/>
          </a:xfrm>
          <a:prstGeom prst="rect">
            <a:avLst/>
          </a:prstGeom>
        </p:spPr>
      </p:pic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E8D92D4D-9F7D-FD36-4452-0B7AFD2DF001}"/>
              </a:ext>
            </a:extLst>
          </p:cNvPr>
          <p:cNvSpPr/>
          <p:nvPr/>
        </p:nvSpPr>
        <p:spPr>
          <a:xfrm rot="5400000">
            <a:off x="5954396" y="3281363"/>
            <a:ext cx="3178701" cy="295274"/>
          </a:xfrm>
          <a:prstGeom prst="triangl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BE3D9A3-55CB-CFBF-72F0-238DA6D66DCE}"/>
              </a:ext>
            </a:extLst>
          </p:cNvPr>
          <p:cNvSpPr/>
          <p:nvPr/>
        </p:nvSpPr>
        <p:spPr>
          <a:xfrm>
            <a:off x="8257012" y="2349000"/>
            <a:ext cx="2160000" cy="2160000"/>
          </a:xfrm>
          <a:prstGeom prst="ellipse">
            <a:avLst/>
          </a:prstGeom>
          <a:solidFill>
            <a:srgbClr val="56AE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b="1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39211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1DC003-9BD6-1A3E-4C7B-1DE20A3C6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49577F-0579-8217-7810-5E5B15CDB355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9AFE84C-B4C6-D04C-46F6-B3323D5937F1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20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BC290F-E204-6C1D-7E14-5A471B6A6F3F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KRONOS End Market Exposure</a:t>
            </a:r>
          </a:p>
          <a:p>
            <a:r>
              <a:rPr lang="en-CA" dirty="0">
                <a:solidFill>
                  <a:srgbClr val="FFFFFF"/>
                </a:solidFill>
              </a:rPr>
              <a:t>Based on 2050 Revenue Projections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383D62-91FD-7CEE-A0B0-71DA3F1D9C16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00A80328-0241-D68B-A8F8-3237E38D3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8502A83-F665-1068-F05B-51A6BB7434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8654771"/>
              </p:ext>
            </p:extLst>
          </p:nvPr>
        </p:nvGraphicFramePr>
        <p:xfrm>
          <a:off x="3199855" y="1358706"/>
          <a:ext cx="5788616" cy="4633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5DB50FF-BD7F-EE96-31E5-469EF137F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98" y="1585968"/>
            <a:ext cx="3276492" cy="1843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E6143D-7077-FAB3-A107-CA05F1F57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98" y="3664763"/>
            <a:ext cx="3276492" cy="2184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87107A-3C6A-A8E0-4116-4A3715C59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605" y="1539671"/>
            <a:ext cx="3530597" cy="1985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1BA0A-E049-E688-1696-136F10141E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32" y="3830043"/>
            <a:ext cx="3165468" cy="21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171FC9-A405-804F-515C-AE537CA5E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E581B6-DF94-8790-3016-07D5936A5361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2595C90-81C9-986A-7D71-05AF946C8C12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21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FA7D77-6B23-7D19-11FA-D5E9D7391301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Total Energy Investment From US, EU in ($B)</a:t>
            </a:r>
          </a:p>
          <a:p>
            <a:r>
              <a:rPr lang="en-CA" dirty="0">
                <a:solidFill>
                  <a:srgbClr val="FFFFFF"/>
                </a:solidFill>
              </a:rPr>
              <a:t>Energy Investment Growth from 2016-2025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B22325-8429-2837-5D67-D4CB5CBC9953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Reuters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CD42569E-2B5D-81E5-DD30-D7FEA228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9620103-F409-DCB5-65EC-137AFFFA44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6223095"/>
              </p:ext>
            </p:extLst>
          </p:nvPr>
        </p:nvGraphicFramePr>
        <p:xfrm>
          <a:off x="1208649" y="1528763"/>
          <a:ext cx="4572000" cy="450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F4371AB-3E02-77CA-74C9-A252C18A23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025665"/>
              </p:ext>
            </p:extLst>
          </p:nvPr>
        </p:nvGraphicFramePr>
        <p:xfrm>
          <a:off x="6310050" y="1545908"/>
          <a:ext cx="4572000" cy="450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F1713491-6B9E-8A90-3F6C-745742242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457" y="2942706"/>
            <a:ext cx="555174" cy="3701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8FFFFE-217E-E83A-9766-4672B580C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801" y="1545908"/>
            <a:ext cx="555174" cy="370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FA9190-EAD4-6A80-AE5D-2BCE1F2E6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08" y="3212757"/>
            <a:ext cx="592568" cy="3128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E0133F-77D3-84A3-72E9-63E0B6EF9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757" y="2880715"/>
            <a:ext cx="592568" cy="31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DD2C6C-5B78-BC79-8B8D-72BC3E4BE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B720A7-F3E4-FC04-069E-205EAAFFEE7E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1B999FE-E928-2128-E033-FFDCCD3EDCCF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22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4D3427-DCE8-652E-3971-7E53ACBC6810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FOAK KRONOS MMR Reactor Commercialization Timeline</a:t>
            </a:r>
            <a:endParaRPr lang="en-CA" b="1" dirty="0"/>
          </a:p>
          <a:p>
            <a:r>
              <a:rPr lang="en-CA" dirty="0">
                <a:solidFill>
                  <a:srgbClr val="FFFFFF"/>
                </a:solidFill>
              </a:rPr>
              <a:t>Based on NANO &amp; Team Projections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1B18FA-D25C-232C-F5BA-E78D2418CEA7}"/>
              </a:ext>
            </a:extLst>
          </p:cNvPr>
          <p:cNvSpPr txBox="1"/>
          <p:nvPr/>
        </p:nvSpPr>
        <p:spPr>
          <a:xfrm>
            <a:off x="0" y="6581001"/>
            <a:ext cx="3165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Analysis, NANO Nuclear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AC923B30-9069-0659-C7AE-945D5A87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40640C-041C-6B81-562E-DA83BB2B561B}"/>
              </a:ext>
            </a:extLst>
          </p:cNvPr>
          <p:cNvSpPr/>
          <p:nvPr/>
        </p:nvSpPr>
        <p:spPr>
          <a:xfrm>
            <a:off x="693452" y="1692023"/>
            <a:ext cx="10721340" cy="5336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B9BBC5-A1DB-0D5F-8D65-6D8DE6EA8B7B}"/>
              </a:ext>
            </a:extLst>
          </p:cNvPr>
          <p:cNvSpPr/>
          <p:nvPr/>
        </p:nvSpPr>
        <p:spPr>
          <a:xfrm>
            <a:off x="678180" y="1690750"/>
            <a:ext cx="10721340" cy="4268075"/>
          </a:xfrm>
          <a:prstGeom prst="rect">
            <a:avLst/>
          </a:prstGeom>
          <a:noFill/>
          <a:ln w="34925">
            <a:solidFill>
              <a:srgbClr val="2D64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54F6AF1-7C7B-93FE-E5AB-886B20B5DE77}"/>
              </a:ext>
            </a:extLst>
          </p:cNvPr>
          <p:cNvCxnSpPr>
            <a:cxnSpLocks/>
          </p:cNvCxnSpPr>
          <p:nvPr/>
        </p:nvCxnSpPr>
        <p:spPr>
          <a:xfrm>
            <a:off x="780309" y="3991935"/>
            <a:ext cx="10469582" cy="0"/>
          </a:xfrm>
          <a:prstGeom prst="straightConnector1">
            <a:avLst/>
          </a:prstGeom>
          <a:ln w="34925">
            <a:solidFill>
              <a:srgbClr val="5D991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FB73791-A772-C966-8397-FD252FB49576}"/>
              </a:ext>
            </a:extLst>
          </p:cNvPr>
          <p:cNvSpPr txBox="1"/>
          <p:nvPr/>
        </p:nvSpPr>
        <p:spPr>
          <a:xfrm>
            <a:off x="693452" y="1769228"/>
            <a:ext cx="1070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FOAK KRONOS MMR Reactor Regulatory/Commercialization Timeline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9C62FD-59FD-FC3C-59B7-E1FF0A96D66A}"/>
              </a:ext>
            </a:extLst>
          </p:cNvPr>
          <p:cNvCxnSpPr>
            <a:cxnSpLocks/>
          </p:cNvCxnSpPr>
          <p:nvPr/>
        </p:nvCxnSpPr>
        <p:spPr>
          <a:xfrm>
            <a:off x="3079086" y="3783817"/>
            <a:ext cx="0" cy="191090"/>
          </a:xfrm>
          <a:prstGeom prst="line">
            <a:avLst/>
          </a:prstGeom>
          <a:ln w="34925">
            <a:solidFill>
              <a:srgbClr val="5D991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2229731-7E7A-C568-FFC0-1061D0565D60}"/>
              </a:ext>
            </a:extLst>
          </p:cNvPr>
          <p:cNvSpPr txBox="1"/>
          <p:nvPr/>
        </p:nvSpPr>
        <p:spPr>
          <a:xfrm>
            <a:off x="1400316" y="3663804"/>
            <a:ext cx="918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</a:rPr>
              <a:t>Jan 2025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849CE3-68CC-6A27-4A31-DF3FF25C77B2}"/>
              </a:ext>
            </a:extLst>
          </p:cNvPr>
          <p:cNvSpPr txBox="1"/>
          <p:nvPr/>
        </p:nvSpPr>
        <p:spPr>
          <a:xfrm>
            <a:off x="2606757" y="4017058"/>
            <a:ext cx="958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</a:rPr>
              <a:t>Apr 2025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C40A52-8F8B-610F-87F8-9474CA4A91B9}"/>
              </a:ext>
            </a:extLst>
          </p:cNvPr>
          <p:cNvSpPr txBox="1"/>
          <p:nvPr/>
        </p:nvSpPr>
        <p:spPr>
          <a:xfrm>
            <a:off x="3925454" y="3660047"/>
            <a:ext cx="130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</a:rPr>
              <a:t>Jan 2026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5BD247-AE87-1875-6AFF-7F1DB8A64041}"/>
              </a:ext>
            </a:extLst>
          </p:cNvPr>
          <p:cNvSpPr txBox="1"/>
          <p:nvPr/>
        </p:nvSpPr>
        <p:spPr>
          <a:xfrm>
            <a:off x="5858673" y="4006636"/>
            <a:ext cx="1228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</a:rPr>
              <a:t>Q3 2026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33A63C-6C4C-4F10-8082-45BFD8A6213A}"/>
              </a:ext>
            </a:extLst>
          </p:cNvPr>
          <p:cNvSpPr txBox="1"/>
          <p:nvPr/>
        </p:nvSpPr>
        <p:spPr>
          <a:xfrm>
            <a:off x="7674653" y="3658945"/>
            <a:ext cx="1190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</a:rPr>
              <a:t>Q2 2027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37EDDB-0E38-055C-7749-7816CA937EF0}"/>
              </a:ext>
            </a:extLst>
          </p:cNvPr>
          <p:cNvSpPr txBox="1"/>
          <p:nvPr/>
        </p:nvSpPr>
        <p:spPr>
          <a:xfrm>
            <a:off x="9133068" y="4018331"/>
            <a:ext cx="11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</a:rPr>
              <a:t>Q4 2029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6058F2F-8EAD-8023-F903-09DA37C789E7}"/>
              </a:ext>
            </a:extLst>
          </p:cNvPr>
          <p:cNvCxnSpPr>
            <a:cxnSpLocks/>
          </p:cNvCxnSpPr>
          <p:nvPr/>
        </p:nvCxnSpPr>
        <p:spPr>
          <a:xfrm>
            <a:off x="6476900" y="3783222"/>
            <a:ext cx="0" cy="191090"/>
          </a:xfrm>
          <a:prstGeom prst="line">
            <a:avLst/>
          </a:prstGeom>
          <a:ln w="34925">
            <a:solidFill>
              <a:srgbClr val="5D991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D6CF03C-6836-DFCA-D05C-9CBA040F2A27}"/>
              </a:ext>
            </a:extLst>
          </p:cNvPr>
          <p:cNvCxnSpPr>
            <a:cxnSpLocks/>
          </p:cNvCxnSpPr>
          <p:nvPr/>
        </p:nvCxnSpPr>
        <p:spPr>
          <a:xfrm>
            <a:off x="9689009" y="3790658"/>
            <a:ext cx="0" cy="191090"/>
          </a:xfrm>
          <a:prstGeom prst="line">
            <a:avLst/>
          </a:prstGeom>
          <a:ln w="34925">
            <a:solidFill>
              <a:srgbClr val="5D991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221F37B-AD95-CA48-BD9E-B5D467A4A78A}"/>
              </a:ext>
            </a:extLst>
          </p:cNvPr>
          <p:cNvCxnSpPr>
            <a:cxnSpLocks/>
          </p:cNvCxnSpPr>
          <p:nvPr/>
        </p:nvCxnSpPr>
        <p:spPr>
          <a:xfrm>
            <a:off x="1861582" y="4012280"/>
            <a:ext cx="0" cy="191090"/>
          </a:xfrm>
          <a:prstGeom prst="line">
            <a:avLst/>
          </a:prstGeom>
          <a:ln w="34925">
            <a:solidFill>
              <a:srgbClr val="5D991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EDEBCF2-CF89-8858-AD38-941578857462}"/>
              </a:ext>
            </a:extLst>
          </p:cNvPr>
          <p:cNvCxnSpPr>
            <a:cxnSpLocks/>
          </p:cNvCxnSpPr>
          <p:nvPr/>
        </p:nvCxnSpPr>
        <p:spPr>
          <a:xfrm>
            <a:off x="4586187" y="4007463"/>
            <a:ext cx="0" cy="191090"/>
          </a:xfrm>
          <a:prstGeom prst="line">
            <a:avLst/>
          </a:prstGeom>
          <a:ln w="34925">
            <a:solidFill>
              <a:srgbClr val="5D991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2A346C9-19C8-D5EF-C576-C6F0DA0C3303}"/>
              </a:ext>
            </a:extLst>
          </p:cNvPr>
          <p:cNvCxnSpPr>
            <a:cxnSpLocks/>
          </p:cNvCxnSpPr>
          <p:nvPr/>
        </p:nvCxnSpPr>
        <p:spPr>
          <a:xfrm>
            <a:off x="8262358" y="4008364"/>
            <a:ext cx="0" cy="191090"/>
          </a:xfrm>
          <a:prstGeom prst="line">
            <a:avLst/>
          </a:prstGeom>
          <a:ln w="34925">
            <a:solidFill>
              <a:srgbClr val="5D991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7D4DC376-4350-92CC-5FE2-5BEEE517A710}"/>
              </a:ext>
            </a:extLst>
          </p:cNvPr>
          <p:cNvSpPr/>
          <p:nvPr/>
        </p:nvSpPr>
        <p:spPr>
          <a:xfrm>
            <a:off x="2231665" y="2871842"/>
            <a:ext cx="1694842" cy="777090"/>
          </a:xfrm>
          <a:prstGeom prst="rect">
            <a:avLst/>
          </a:prstGeom>
          <a:solidFill>
            <a:schemeClr val="bg1"/>
          </a:solidFill>
          <a:ln w="12700">
            <a:solidFill>
              <a:srgbClr val="1D52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NANO and UIUC announce FOAK KRONOS Build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73C75EF-2C1B-8AE5-DC75-315AC1FB0CC7}"/>
              </a:ext>
            </a:extLst>
          </p:cNvPr>
          <p:cNvSpPr/>
          <p:nvPr/>
        </p:nvSpPr>
        <p:spPr>
          <a:xfrm>
            <a:off x="5628457" y="2865947"/>
            <a:ext cx="1694842" cy="777090"/>
          </a:xfrm>
          <a:prstGeom prst="rect">
            <a:avLst/>
          </a:prstGeom>
          <a:solidFill>
            <a:schemeClr val="bg1"/>
          </a:solidFill>
          <a:ln w="12700">
            <a:solidFill>
              <a:srgbClr val="1D52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Non-nuclear Construction continues at UIUC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0F15D2E-AC58-4214-18FE-61F644C7B52E}"/>
              </a:ext>
            </a:extLst>
          </p:cNvPr>
          <p:cNvSpPr/>
          <p:nvPr/>
        </p:nvSpPr>
        <p:spPr>
          <a:xfrm>
            <a:off x="8837693" y="2881405"/>
            <a:ext cx="1694842" cy="777090"/>
          </a:xfrm>
          <a:prstGeom prst="rect">
            <a:avLst/>
          </a:prstGeom>
          <a:solidFill>
            <a:schemeClr val="bg1"/>
          </a:solidFill>
          <a:ln w="12700">
            <a:solidFill>
              <a:srgbClr val="1D52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FOAK KRONOS is Online &amp; Operational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3D9141-5864-661E-AB2C-8283AF8B691A}"/>
              </a:ext>
            </a:extLst>
          </p:cNvPr>
          <p:cNvSpPr/>
          <p:nvPr/>
        </p:nvSpPr>
        <p:spPr>
          <a:xfrm>
            <a:off x="1013168" y="4402953"/>
            <a:ext cx="1694842" cy="777090"/>
          </a:xfrm>
          <a:prstGeom prst="rect">
            <a:avLst/>
          </a:prstGeom>
          <a:solidFill>
            <a:schemeClr val="bg1"/>
          </a:solidFill>
          <a:ln w="12700">
            <a:solidFill>
              <a:srgbClr val="1D52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NANO Acquires KRONOS From USNC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105F9FC-EA62-32EC-DC9B-E3EE2BCF9829}"/>
              </a:ext>
            </a:extLst>
          </p:cNvPr>
          <p:cNvSpPr/>
          <p:nvPr/>
        </p:nvSpPr>
        <p:spPr>
          <a:xfrm>
            <a:off x="3738766" y="4397107"/>
            <a:ext cx="1694842" cy="777090"/>
          </a:xfrm>
          <a:prstGeom prst="rect">
            <a:avLst/>
          </a:prstGeom>
          <a:solidFill>
            <a:schemeClr val="bg1"/>
          </a:solidFill>
          <a:ln w="12700">
            <a:solidFill>
              <a:srgbClr val="1D52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Construction Permit Submitted For KRONOS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ABD83E4-7C01-E29F-899A-256244BA4B8A}"/>
              </a:ext>
            </a:extLst>
          </p:cNvPr>
          <p:cNvSpPr/>
          <p:nvPr/>
        </p:nvSpPr>
        <p:spPr>
          <a:xfrm>
            <a:off x="7416338" y="4397107"/>
            <a:ext cx="1694842" cy="777090"/>
          </a:xfrm>
          <a:prstGeom prst="rect">
            <a:avLst/>
          </a:prstGeom>
          <a:solidFill>
            <a:schemeClr val="bg1"/>
          </a:solidFill>
          <a:ln w="12700">
            <a:solidFill>
              <a:srgbClr val="1D52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Operating License Submitted For KRONOS</a:t>
            </a:r>
          </a:p>
        </p:txBody>
      </p:sp>
    </p:spTree>
    <p:extLst>
      <p:ext uri="{BB962C8B-B14F-4D97-AF65-F5344CB8AC3E}">
        <p14:creationId xmlns:p14="http://schemas.microsoft.com/office/powerpoint/2010/main" val="180071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E9F21B-5689-03CF-A302-885DEF385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4C6456-2A25-6DBC-347E-72D310466320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9BED2DD-0E23-AA1B-E4F8-3B94D1EDC4E5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23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DECDE1-A151-014A-E8A1-D263031BD853}"/>
              </a:ext>
            </a:extLst>
          </p:cNvPr>
          <p:cNvSpPr txBox="1"/>
          <p:nvPr/>
        </p:nvSpPr>
        <p:spPr>
          <a:xfrm>
            <a:off x="846637" y="2767280"/>
            <a:ext cx="10495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</a:rPr>
              <a:t>INDUSTRY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914AF22-C42C-1E80-9B65-6F1B33D19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3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AF475A-1A25-C693-9F0B-499735CD2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6ED398-C492-AA0E-9D81-AA0B5874C719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38257E7-11B3-6849-84D5-AB08F3F3A840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24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BC4B90-33A4-D1AF-3D8C-8B475DDA6D60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Europe’s Natural Gas Import Dependence</a:t>
            </a:r>
          </a:p>
          <a:p>
            <a:r>
              <a:rPr lang="en-CA" dirty="0">
                <a:solidFill>
                  <a:srgbClr val="FFFFFF"/>
                </a:solidFill>
              </a:rPr>
              <a:t>Europe’s Natural Gas Imports from 2014-2025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216216-EC08-693A-4F57-05EA5EFCF663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</a:t>
            </a:r>
            <a:r>
              <a:rPr lang="en-CA" sz="1200" i="1" dirty="0" err="1">
                <a:solidFill>
                  <a:srgbClr val="FFFFFF"/>
                </a:solidFill>
              </a:rPr>
              <a:t>EuroStat</a:t>
            </a:r>
            <a:endParaRPr lang="en-CA" sz="1200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2496E43-03E7-BCE8-F84B-E6CFFF428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1DBCC41-9E48-AA1C-A6E9-09472D7DBE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010929"/>
              </p:ext>
            </p:extLst>
          </p:nvPr>
        </p:nvGraphicFramePr>
        <p:xfrm>
          <a:off x="-212141" y="1178182"/>
          <a:ext cx="11600577" cy="4727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8498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590E8E-F4D1-1712-7D78-E867B00F8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AA8B57-AA05-680E-0A50-A95A66CBBC30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7E15ED3-231B-2448-A056-C705DF1864E1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25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50D429-83EE-4D03-70F5-EFBF20F16C5F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Europe’s Natural Gas Import Prices</a:t>
            </a:r>
          </a:p>
          <a:p>
            <a:r>
              <a:rPr lang="en-CA" dirty="0">
                <a:solidFill>
                  <a:srgbClr val="FFFFFF"/>
                </a:solidFill>
              </a:rPr>
              <a:t>Natural Gas Prices from 2019-2025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469848-7ACE-5EB9-E934-C5000A393471}"/>
              </a:ext>
            </a:extLst>
          </p:cNvPr>
          <p:cNvSpPr txBox="1"/>
          <p:nvPr/>
        </p:nvSpPr>
        <p:spPr>
          <a:xfrm>
            <a:off x="0" y="6581001"/>
            <a:ext cx="2905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International Energy Agency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C28E7EBF-E94E-B4F7-1B72-ACE26E902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4404AFD-266F-2C11-2FE8-F208AFDE4E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7327379"/>
              </p:ext>
            </p:extLst>
          </p:nvPr>
        </p:nvGraphicFramePr>
        <p:xfrm>
          <a:off x="426204" y="1340603"/>
          <a:ext cx="11213024" cy="4682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666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33A781-54E6-6491-09A7-4D44F1857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79458A-5751-827C-34B1-977FB76D6B94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D6606DD-E74D-819A-3E0E-B6BA7D4DBDE3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26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5C27D4-05DF-E637-6855-C9657CE430EA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Electricity vs. Natural Gas Consumption</a:t>
            </a:r>
          </a:p>
          <a:p>
            <a:r>
              <a:rPr lang="en-CA" dirty="0">
                <a:solidFill>
                  <a:srgbClr val="FFFFFF"/>
                </a:solidFill>
              </a:rPr>
              <a:t>Global Demand from 2015-2020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03659B-8059-3B4D-C5E7-0BC089430EBF}"/>
              </a:ext>
            </a:extLst>
          </p:cNvPr>
          <p:cNvSpPr txBox="1"/>
          <p:nvPr/>
        </p:nvSpPr>
        <p:spPr>
          <a:xfrm>
            <a:off x="0" y="6581001"/>
            <a:ext cx="2905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International Energy Agency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26E2DDE-9D72-A328-BE2E-EA0E5E2F3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1D66E7A-E52D-6ED8-5A17-9881AA3D49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834289"/>
              </p:ext>
            </p:extLst>
          </p:nvPr>
        </p:nvGraphicFramePr>
        <p:xfrm>
          <a:off x="-986832" y="-81097"/>
          <a:ext cx="16291787" cy="832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88788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EAF1D0-3C3C-2FC5-ADFA-C59D3B185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1CFFD9-A2D1-348A-1DBB-050C16BD76C0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661026A-411F-134B-E6A7-F3801F1BC406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27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EB8E72-9F76-BCB4-5EB0-E4C03AB2EC65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Projected US Data Center Growth Demand</a:t>
            </a:r>
          </a:p>
          <a:p>
            <a:r>
              <a:rPr lang="en-CA" dirty="0">
                <a:solidFill>
                  <a:srgbClr val="FFFFFF"/>
                </a:solidFill>
              </a:rPr>
              <a:t>US Data Center Demand from 2023A-2030E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75035D-087A-8825-63CA-7306C50C9FF6}"/>
              </a:ext>
            </a:extLst>
          </p:cNvPr>
          <p:cNvSpPr txBox="1"/>
          <p:nvPr/>
        </p:nvSpPr>
        <p:spPr>
          <a:xfrm>
            <a:off x="0" y="6581001"/>
            <a:ext cx="2905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McKinsey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301C9AC-62C5-762B-1540-162803AC8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DE166D5-E017-0BE7-4FC8-A89578B5B6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7724259"/>
              </p:ext>
            </p:extLst>
          </p:nvPr>
        </p:nvGraphicFramePr>
        <p:xfrm>
          <a:off x="131677" y="1382588"/>
          <a:ext cx="7651696" cy="4681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 descr="Data center interior">
            <a:extLst>
              <a:ext uri="{FF2B5EF4-FFF2-40B4-BE49-F238E27FC236}">
                <a16:creationId xmlns:a16="http://schemas.microsoft.com/office/drawing/2014/main" id="{AD08FC55-0A60-1AE0-6B78-A42688C67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617" y="1422516"/>
            <a:ext cx="3083489" cy="2081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F5BD72-8010-E1F3-9DE4-4020D55C0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618" y="3769967"/>
            <a:ext cx="3083488" cy="20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72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CB7E35-F2F3-9932-79B8-DFEEE6E8A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283592-CFD1-D0EA-4B1E-3AA3627BD7C5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6695B15-B2E8-C13D-3A87-98C218CAB5E5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28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7F3374-DDC9-362C-0CB2-62B9614CBB99}"/>
              </a:ext>
            </a:extLst>
          </p:cNvPr>
          <p:cNvSpPr txBox="1"/>
          <p:nvPr/>
        </p:nvSpPr>
        <p:spPr>
          <a:xfrm>
            <a:off x="846637" y="2767280"/>
            <a:ext cx="10495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</a:rPr>
              <a:t>COMPETITION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7230B471-734A-0BE0-48A5-2464B7CC0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5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900A5C-EA0A-2680-0D7B-994E07A05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D0A4AB-BBB0-10EA-BCFB-12322F0C7071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F270A0-3608-FDFF-1D06-51656A37AF04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29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A8B872-2A19-3E27-1977-D94266891AFD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KRONOS Unit Deployment Schedule</a:t>
            </a:r>
          </a:p>
          <a:p>
            <a:r>
              <a:rPr lang="en-CA" dirty="0">
                <a:solidFill>
                  <a:srgbClr val="FFFFFF"/>
                </a:solidFill>
              </a:rPr>
              <a:t>Team Analysis Forecasting KRONOS Unit Runout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9AD95A-1678-6AE1-32C8-D0C60AA114BB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996AE37F-6202-1365-BCAC-7B035A825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699CAD7-7E5A-4484-8B0E-015F4818A7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2000239"/>
              </p:ext>
            </p:extLst>
          </p:nvPr>
        </p:nvGraphicFramePr>
        <p:xfrm>
          <a:off x="387706" y="1280143"/>
          <a:ext cx="11404396" cy="5150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5699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A4BE41-62BD-291A-0DB8-E4DEC49CF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3D1172-1293-228E-2A55-65346BFA5064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0FBCA7A-1ED6-B9A1-B9DE-5DAEDA5731B1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3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4" name="Picture 23" descr="A black and white logo&#10;&#10;AI-generated content may be incorrect.">
            <a:extLst>
              <a:ext uri="{FF2B5EF4-FFF2-40B4-BE49-F238E27FC236}">
                <a16:creationId xmlns:a16="http://schemas.microsoft.com/office/drawing/2014/main" id="{CA85E082-6BF5-163C-8EEF-A0D159315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61"/>
          <a:stretch>
            <a:fillRect/>
          </a:stretch>
        </p:blipFill>
        <p:spPr>
          <a:xfrm>
            <a:off x="3096060" y="6035967"/>
            <a:ext cx="281414" cy="274490"/>
          </a:xfrm>
          <a:prstGeom prst="rect">
            <a:avLst/>
          </a:prstGeom>
        </p:spPr>
      </p:pic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C01D3588-60F7-B0D5-3D49-2F4DA4AA4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F0E825-61F2-5890-25F4-43DC82A2278E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(NASDAQ:NNE) Stock Overview</a:t>
            </a:r>
          </a:p>
          <a:p>
            <a:r>
              <a:rPr lang="en-CA" dirty="0">
                <a:solidFill>
                  <a:srgbClr val="FFFFFF"/>
                </a:solidFill>
              </a:rPr>
              <a:t>NANO is undervalued and prime for growth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A865D8D-D963-041F-DCF3-1F9EF09487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8328256"/>
              </p:ext>
            </p:extLst>
          </p:nvPr>
        </p:nvGraphicFramePr>
        <p:xfrm>
          <a:off x="677330" y="1315429"/>
          <a:ext cx="10847155" cy="3407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DB73A6-72A1-12F9-4257-C64BA285E630}"/>
              </a:ext>
            </a:extLst>
          </p:cNvPr>
          <p:cNvCxnSpPr>
            <a:cxnSpLocks/>
          </p:cNvCxnSpPr>
          <p:nvPr/>
        </p:nvCxnSpPr>
        <p:spPr>
          <a:xfrm>
            <a:off x="1540701" y="4747555"/>
            <a:ext cx="8705958" cy="0"/>
          </a:xfrm>
          <a:prstGeom prst="line">
            <a:avLst/>
          </a:prstGeom>
          <a:ln>
            <a:solidFill>
              <a:schemeClr val="bg1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D8363BF-AB30-BD12-F170-F298BDE12DF9}"/>
              </a:ext>
            </a:extLst>
          </p:cNvPr>
          <p:cNvCxnSpPr>
            <a:cxnSpLocks/>
          </p:cNvCxnSpPr>
          <p:nvPr/>
        </p:nvCxnSpPr>
        <p:spPr>
          <a:xfrm>
            <a:off x="10249194" y="4747555"/>
            <a:ext cx="114718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13B4E6C-BF90-21BA-E936-B0A7C396B1BF}"/>
              </a:ext>
            </a:extLst>
          </p:cNvPr>
          <p:cNvSpPr txBox="1"/>
          <p:nvPr/>
        </p:nvSpPr>
        <p:spPr>
          <a:xfrm>
            <a:off x="1540701" y="4757763"/>
            <a:ext cx="870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F861B4-FF8A-2076-3B58-868F7B38DCEE}"/>
              </a:ext>
            </a:extLst>
          </p:cNvPr>
          <p:cNvSpPr txBox="1"/>
          <p:nvPr/>
        </p:nvSpPr>
        <p:spPr>
          <a:xfrm>
            <a:off x="10246659" y="4748238"/>
            <a:ext cx="1149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A6A6A6"/>
                </a:solidFill>
              </a:rPr>
              <a:t>2026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5D7CD98-0750-D3B2-3083-9B832131F6BB}"/>
              </a:ext>
            </a:extLst>
          </p:cNvPr>
          <p:cNvSpPr/>
          <p:nvPr/>
        </p:nvSpPr>
        <p:spPr>
          <a:xfrm>
            <a:off x="8450445" y="5207488"/>
            <a:ext cx="2774226" cy="615792"/>
          </a:xfrm>
          <a:prstGeom prst="roundRect">
            <a:avLst/>
          </a:prstGeom>
          <a:solidFill>
            <a:srgbClr val="196B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Current Price: $25.07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049B17F-77D4-BCE5-C774-22740F859B1E}"/>
              </a:ext>
            </a:extLst>
          </p:cNvPr>
          <p:cNvSpPr/>
          <p:nvPr/>
        </p:nvSpPr>
        <p:spPr>
          <a:xfrm>
            <a:off x="4708888" y="5207488"/>
            <a:ext cx="2774226" cy="615792"/>
          </a:xfrm>
          <a:prstGeom prst="roundRect">
            <a:avLst/>
          </a:prstGeom>
          <a:solidFill>
            <a:srgbClr val="4EAB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Target Price: $48.00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9F0F49B-0F43-43EF-7D80-1AFAFE190CEC}"/>
              </a:ext>
            </a:extLst>
          </p:cNvPr>
          <p:cNvSpPr/>
          <p:nvPr/>
        </p:nvSpPr>
        <p:spPr>
          <a:xfrm>
            <a:off x="967331" y="5207488"/>
            <a:ext cx="2774226" cy="615792"/>
          </a:xfrm>
          <a:prstGeom prst="roundRect">
            <a:avLst/>
          </a:prstGeom>
          <a:solidFill>
            <a:srgbClr val="42733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Valuation Price: $35.67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CE191F-E2C2-C1C4-C679-D3A4106649F5}"/>
              </a:ext>
            </a:extLst>
          </p:cNvPr>
          <p:cNvSpPr txBox="1"/>
          <p:nvPr/>
        </p:nvSpPr>
        <p:spPr>
          <a:xfrm>
            <a:off x="1055687" y="6313748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Thesis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0F99E3-D700-C254-576A-819C8BCB0311}"/>
              </a:ext>
            </a:extLst>
          </p:cNvPr>
          <p:cNvSpPr txBox="1"/>
          <p:nvPr/>
        </p:nvSpPr>
        <p:spPr>
          <a:xfrm>
            <a:off x="2497133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FFFFFF"/>
                </a:solidFill>
              </a:rPr>
              <a:t>Stock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47E0AD-965C-A6EC-7841-74A3614227ED}"/>
              </a:ext>
            </a:extLst>
          </p:cNvPr>
          <p:cNvSpPr txBox="1"/>
          <p:nvPr/>
        </p:nvSpPr>
        <p:spPr>
          <a:xfrm>
            <a:off x="3937754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522DA9-17C0-7FF2-740F-7B6C556D1C5E}"/>
              </a:ext>
            </a:extLst>
          </p:cNvPr>
          <p:cNvSpPr txBox="1"/>
          <p:nvPr/>
        </p:nvSpPr>
        <p:spPr>
          <a:xfrm>
            <a:off x="5379390" y="6313746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Business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9855D3-CA8D-FDDE-4EF2-9F6EB09371F7}"/>
              </a:ext>
            </a:extLst>
          </p:cNvPr>
          <p:cNvSpPr txBox="1"/>
          <p:nvPr/>
        </p:nvSpPr>
        <p:spPr>
          <a:xfrm>
            <a:off x="6817217" y="6313745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Industry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780681-C0C2-6EC2-C873-21F6975796E1}"/>
              </a:ext>
            </a:extLst>
          </p:cNvPr>
          <p:cNvSpPr txBox="1"/>
          <p:nvPr/>
        </p:nvSpPr>
        <p:spPr>
          <a:xfrm>
            <a:off x="8257477" y="6313744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Valuation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EE13BE-039F-5101-062E-2A388F9E9180}"/>
              </a:ext>
            </a:extLst>
          </p:cNvPr>
          <p:cNvSpPr txBox="1"/>
          <p:nvPr/>
        </p:nvSpPr>
        <p:spPr>
          <a:xfrm>
            <a:off x="9695494" y="6313743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ESG</a:t>
            </a:r>
          </a:p>
        </p:txBody>
      </p:sp>
    </p:spTree>
    <p:extLst>
      <p:ext uri="{BB962C8B-B14F-4D97-AF65-F5344CB8AC3E}">
        <p14:creationId xmlns:p14="http://schemas.microsoft.com/office/powerpoint/2010/main" val="417187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01FBAA-EDE0-1734-0FFA-D6710835C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258CE0-CC43-C47D-1328-2ABA4FEF77CD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5439F30-B37D-EBDF-4ADE-C2916EAD9A6B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30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6CDA5-D36A-5F72-0176-18AB1320A3B3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Uranium Enrichment Levels In Reactor Fuel</a:t>
            </a:r>
          </a:p>
          <a:p>
            <a:r>
              <a:rPr lang="en-CA" dirty="0">
                <a:solidFill>
                  <a:srgbClr val="FFFFFF"/>
                </a:solidFill>
              </a:rPr>
              <a:t>Uranium Enrichment Levels by Fuel Type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B220D-B63A-FBB6-7CC2-037F95FDEEF1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NANO Nuclear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8C4CC182-7686-FAE2-0A33-8D50973E4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23FD9C9-AAAC-E15F-69B6-37B28493D2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805625"/>
              </p:ext>
            </p:extLst>
          </p:nvPr>
        </p:nvGraphicFramePr>
        <p:xfrm>
          <a:off x="460857" y="1528879"/>
          <a:ext cx="11112807" cy="4550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1444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332C41-9F58-C62C-D252-3E78FA79B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B522C1-1282-BB6E-73A9-5BC678897C61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5DD981B-8AA0-71E8-92FB-D5E20DCFCDBA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31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5D3BA5-1B23-5030-848E-3F5E7C6E18B4}"/>
              </a:ext>
            </a:extLst>
          </p:cNvPr>
          <p:cNvSpPr txBox="1"/>
          <p:nvPr/>
        </p:nvSpPr>
        <p:spPr>
          <a:xfrm>
            <a:off x="846637" y="2767280"/>
            <a:ext cx="10495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</a:rPr>
              <a:t>VALUATION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90DCBBCD-2CCA-96AF-9EA9-1CAC5F6CF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39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DA787F-C4E8-802F-6740-B48091E60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E0D82B-C974-7F8F-D4D2-474CADFC800E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FEFD197-EE60-ADFF-8E1F-F80A16915779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32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815454-13B0-6DE8-DA3A-42DEF5F01AFF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NANO PPA Revenue 2025-2050 (in $M)</a:t>
            </a:r>
          </a:p>
          <a:p>
            <a:r>
              <a:rPr lang="en-CA" dirty="0">
                <a:solidFill>
                  <a:srgbClr val="FFFFFF"/>
                </a:solidFill>
              </a:rPr>
              <a:t>Team Analysis Driven Revenue Projections for KRONOS/NANO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38D331-E7F7-BE6B-6363-54436A02BB58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C65BD71F-4B4D-00DC-5D6C-598166536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603CE36-D551-7CAA-51E5-4B8B7DE3CE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4596390"/>
              </p:ext>
            </p:extLst>
          </p:nvPr>
        </p:nvGraphicFramePr>
        <p:xfrm>
          <a:off x="563269" y="1280145"/>
          <a:ext cx="11010396" cy="5077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4055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13D69D-54B0-624F-EABD-AC903985A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BF0776-2D16-31A1-B9DE-FCC719010F3E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3BC7FE8-F39F-1CAE-638A-A3BCB8043608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33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282AEC-23C9-1C12-BA12-AEC3A4D7FC50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YOY CAPEX Projections 2025-2050 (in $M)</a:t>
            </a:r>
          </a:p>
          <a:p>
            <a:r>
              <a:rPr lang="en-CA" dirty="0">
                <a:solidFill>
                  <a:srgbClr val="FFFFFF"/>
                </a:solidFill>
              </a:rPr>
              <a:t>Team Analysis Driven CAPEX Projections for KRONOS/NANO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D15C1-C647-86BA-101C-4B046E0C3D93}"/>
              </a:ext>
            </a:extLst>
          </p:cNvPr>
          <p:cNvSpPr txBox="1"/>
          <p:nvPr/>
        </p:nvSpPr>
        <p:spPr>
          <a:xfrm>
            <a:off x="0" y="6581001"/>
            <a:ext cx="3591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Analysis, NANO Nuclear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A847AE0-FD58-1F2A-E872-075FEDDBA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BB12B17-2217-E21E-05F6-82DD71E337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3994726"/>
              </p:ext>
            </p:extLst>
          </p:nvPr>
        </p:nvGraphicFramePr>
        <p:xfrm>
          <a:off x="424894" y="1353319"/>
          <a:ext cx="11337945" cy="4725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27162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46C5E1-B992-F525-3141-C86F8680A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304CB6-6CAA-327D-96E0-34706F80E213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7DA05A6-3168-3FBE-9D05-3E2870096BF4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34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B55402-8A25-B526-BE35-B2C013B29E64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FCF Bear vs. Base vs. Bull 2025-2050 (in $M)</a:t>
            </a:r>
          </a:p>
          <a:p>
            <a:r>
              <a:rPr lang="en-CA" dirty="0">
                <a:solidFill>
                  <a:srgbClr val="FFFFFF"/>
                </a:solidFill>
              </a:rPr>
              <a:t>Team Analysis Driven FCF Projections for KRONOS/NANO by Case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3A831C-64FF-EC16-9F91-B99186DC97B3}"/>
              </a:ext>
            </a:extLst>
          </p:cNvPr>
          <p:cNvSpPr txBox="1"/>
          <p:nvPr/>
        </p:nvSpPr>
        <p:spPr>
          <a:xfrm>
            <a:off x="0" y="6581001"/>
            <a:ext cx="3591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FD47E0BD-44AF-F25A-5534-04EB77107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2DF7660-07CA-B4C5-099C-62D8D0050C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3841988"/>
              </p:ext>
            </p:extLst>
          </p:nvPr>
        </p:nvGraphicFramePr>
        <p:xfrm>
          <a:off x="460858" y="1280144"/>
          <a:ext cx="11112807" cy="4743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2724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2E40AF-2B0D-6241-383B-74580DCDE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F5B12B-5B6B-4A4D-E016-42AB9EB80952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4E99AC6-BD3C-6D83-A977-2F7B0301A0B6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35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2AA0FB-E0B4-28CE-2185-97E0A265A01A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Capital Costs Per KRONOS Unit (in $M)</a:t>
            </a:r>
          </a:p>
          <a:p>
            <a:r>
              <a:rPr lang="en-CA" dirty="0">
                <a:solidFill>
                  <a:srgbClr val="FFFFFF"/>
                </a:solidFill>
              </a:rPr>
              <a:t>KRONOS Unit Cost Projections by Unit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1DC285-3FB5-3C98-CCED-56459D67085F}"/>
              </a:ext>
            </a:extLst>
          </p:cNvPr>
          <p:cNvSpPr txBox="1"/>
          <p:nvPr/>
        </p:nvSpPr>
        <p:spPr>
          <a:xfrm>
            <a:off x="0" y="6581001"/>
            <a:ext cx="3591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Analysis, NANO Nuclear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FABD22F0-83DE-1DBE-6A9E-70CA6AE6C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2D5F0D8-3731-9E81-205D-32C692872D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4626888"/>
              </p:ext>
            </p:extLst>
          </p:nvPr>
        </p:nvGraphicFramePr>
        <p:xfrm>
          <a:off x="512064" y="1280144"/>
          <a:ext cx="11061601" cy="4742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7241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33511D-F4F0-8B3F-628A-904EB4AD2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887B4A-9C4D-6B4F-D772-222F000A6CD0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CB7CCA-39E4-471D-8EBC-638FA9B408A3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36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135203-B092-63F2-C38B-4424D822474E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KRONOS MMR Cost Assumptions</a:t>
            </a:r>
          </a:p>
          <a:p>
            <a:r>
              <a:rPr lang="en-CA" dirty="0">
                <a:solidFill>
                  <a:srgbClr val="FFFFFF"/>
                </a:solidFill>
              </a:rPr>
              <a:t>Key Operating Cost Assumptions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2A6C8E-36B4-CF1E-3119-76A4DD285B57}"/>
              </a:ext>
            </a:extLst>
          </p:cNvPr>
          <p:cNvSpPr txBox="1"/>
          <p:nvPr/>
        </p:nvSpPr>
        <p:spPr>
          <a:xfrm>
            <a:off x="0" y="6581001"/>
            <a:ext cx="3591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7C6CEC76-3229-2B4A-6B95-8495FF923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42D9D4-92FB-589E-8E07-35292FBB5A98}"/>
              </a:ext>
            </a:extLst>
          </p:cNvPr>
          <p:cNvSpPr/>
          <p:nvPr/>
        </p:nvSpPr>
        <p:spPr>
          <a:xfrm>
            <a:off x="5417244" y="1280145"/>
            <a:ext cx="6239102" cy="8175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/>
              <a:t>Fuel (HALEU) – $30/MWh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8361D3-358F-77F0-EF55-F153E3E500BC}"/>
              </a:ext>
            </a:extLst>
          </p:cNvPr>
          <p:cNvSpPr/>
          <p:nvPr/>
        </p:nvSpPr>
        <p:spPr>
          <a:xfrm>
            <a:off x="5417244" y="2248257"/>
            <a:ext cx="6239102" cy="8175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>
                <a:solidFill>
                  <a:schemeClr val="bg1"/>
                </a:solidFill>
              </a:rPr>
              <a:t>Fixed O&amp;M – $20/MWh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3BBA2FE-8389-206B-AEBD-5C52CCB38FCB}"/>
              </a:ext>
            </a:extLst>
          </p:cNvPr>
          <p:cNvSpPr/>
          <p:nvPr/>
        </p:nvSpPr>
        <p:spPr>
          <a:xfrm>
            <a:off x="5417244" y="3216369"/>
            <a:ext cx="6239102" cy="8175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>
                <a:solidFill>
                  <a:schemeClr val="bg1"/>
                </a:solidFill>
              </a:rPr>
              <a:t>Insurance – $18/MWh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3523B9-048B-1849-48DF-97F2A5F3A85A}"/>
              </a:ext>
            </a:extLst>
          </p:cNvPr>
          <p:cNvSpPr/>
          <p:nvPr/>
        </p:nvSpPr>
        <p:spPr>
          <a:xfrm>
            <a:off x="5417244" y="4184481"/>
            <a:ext cx="6239102" cy="8175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>
                <a:solidFill>
                  <a:schemeClr val="bg1"/>
                </a:solidFill>
              </a:rPr>
              <a:t>Regulatory/NRC – $10/MWh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8C1236-C2DD-5B4A-50A0-98E5A249190E}"/>
              </a:ext>
            </a:extLst>
          </p:cNvPr>
          <p:cNvSpPr/>
          <p:nvPr/>
        </p:nvSpPr>
        <p:spPr>
          <a:xfrm>
            <a:off x="5432446" y="5152593"/>
            <a:ext cx="6239102" cy="817596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>
                <a:solidFill>
                  <a:schemeClr val="bg1"/>
                </a:solidFill>
              </a:rPr>
              <a:t>Total – $78/MWh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E9066F-49BA-7F64-DC2E-BEED26B56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69" y="1840594"/>
            <a:ext cx="4785900" cy="356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9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E2D82C-B415-CA0F-CB54-1A5080FF4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386633-187C-EE5E-DBCC-E0B9E61919F0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AC3A893-6660-B422-6D9C-C2E0EFF49A7C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37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82D8BC-1DAE-5364-7BBB-ACC82B2933DC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KRONOS MMR Cost vs Revenue Assumptions</a:t>
            </a:r>
          </a:p>
          <a:p>
            <a:r>
              <a:rPr lang="en-CA" dirty="0">
                <a:solidFill>
                  <a:srgbClr val="FFFFFF"/>
                </a:solidFill>
              </a:rPr>
              <a:t>Key Operating Cost ($/MWh) vs Revenue Assumptions ($/kWh)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B32A1F-3544-EE84-9CDE-D5D89F8F3034}"/>
              </a:ext>
            </a:extLst>
          </p:cNvPr>
          <p:cNvSpPr txBox="1"/>
          <p:nvPr/>
        </p:nvSpPr>
        <p:spPr>
          <a:xfrm>
            <a:off x="0" y="6581001"/>
            <a:ext cx="3591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0015EBB-83B6-F66E-22D4-7962D0E6A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767FB6C-A8B8-A761-EDED-1C79273276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749865"/>
              </p:ext>
            </p:extLst>
          </p:nvPr>
        </p:nvGraphicFramePr>
        <p:xfrm>
          <a:off x="501889" y="1212469"/>
          <a:ext cx="11071776" cy="2314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84ECB80-7930-6C44-F8E8-6689AE1F81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8913386"/>
              </p:ext>
            </p:extLst>
          </p:nvPr>
        </p:nvGraphicFramePr>
        <p:xfrm>
          <a:off x="955651" y="3655759"/>
          <a:ext cx="10618012" cy="2367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50511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1B45F2-787A-35C5-F87E-96A4F9754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59C3F5-E68F-054B-4F03-6293FD19864D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25E2262-432B-C717-E937-3977929F7D4F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38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040F41-7E5D-929E-F4C6-AE48E72483BA}"/>
              </a:ext>
            </a:extLst>
          </p:cNvPr>
          <p:cNvSpPr txBox="1"/>
          <p:nvPr/>
        </p:nvSpPr>
        <p:spPr>
          <a:xfrm>
            <a:off x="329798" y="439518"/>
            <a:ext cx="92696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Capital Costs Per KRONOS Fleet Deployment by Marget Segment (2031-2050) (in $M)</a:t>
            </a:r>
          </a:p>
          <a:p>
            <a:r>
              <a:rPr lang="en-CA" dirty="0">
                <a:solidFill>
                  <a:srgbClr val="FFFFFF"/>
                </a:solidFill>
              </a:rPr>
              <a:t>KRONOS Unit Fleet Deployment Projections by Market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2EFC06-876A-72FE-AB3E-ED6454FF73D8}"/>
              </a:ext>
            </a:extLst>
          </p:cNvPr>
          <p:cNvSpPr txBox="1"/>
          <p:nvPr/>
        </p:nvSpPr>
        <p:spPr>
          <a:xfrm>
            <a:off x="0" y="6581001"/>
            <a:ext cx="3591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Analysis, NANO Nuclear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288C1631-6C06-249F-99D6-80946E097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64F613-891C-B7A1-C11C-418CAF206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74" y="1726390"/>
            <a:ext cx="11105492" cy="4147714"/>
          </a:xfrm>
          <a:prstGeom prst="rect">
            <a:avLst/>
          </a:prstGeom>
          <a:ln w="38100">
            <a:solidFill>
              <a:srgbClr val="56AE40"/>
            </a:solidFill>
          </a:ln>
        </p:spPr>
      </p:pic>
    </p:spTree>
    <p:extLst>
      <p:ext uri="{BB962C8B-B14F-4D97-AF65-F5344CB8AC3E}">
        <p14:creationId xmlns:p14="http://schemas.microsoft.com/office/powerpoint/2010/main" val="407786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177C4-0F6E-0BD9-5D8B-92CDD0AFB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CF3197-1D97-5887-3DFF-E61A2E226ACD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B6EC6D-E0FF-8CE0-AA75-43F9CB6D42BF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39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98688A-1562-8B1F-4E64-6E6AE65BB595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Stage Based WACC KRONOS Assumptions</a:t>
            </a:r>
          </a:p>
          <a:p>
            <a:r>
              <a:rPr lang="en-CA" dirty="0">
                <a:solidFill>
                  <a:srgbClr val="FFFFFF"/>
                </a:solidFill>
              </a:rPr>
              <a:t>Dynamic WACC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B074F9-6F2E-CCC2-79BA-1863A0806B29}"/>
              </a:ext>
            </a:extLst>
          </p:cNvPr>
          <p:cNvSpPr txBox="1"/>
          <p:nvPr/>
        </p:nvSpPr>
        <p:spPr>
          <a:xfrm>
            <a:off x="0" y="6581001"/>
            <a:ext cx="3591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1F7E0659-379A-B392-5AE6-FB252D67A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404F6-C85D-3CE6-6098-E7D0E0007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14" y="1381208"/>
            <a:ext cx="4312971" cy="458898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36B501-A11C-26A9-21B4-D237E97D78D5}"/>
              </a:ext>
            </a:extLst>
          </p:cNvPr>
          <p:cNvSpPr/>
          <p:nvPr/>
        </p:nvSpPr>
        <p:spPr>
          <a:xfrm>
            <a:off x="5417244" y="1280145"/>
            <a:ext cx="6239102" cy="817596"/>
          </a:xfrm>
          <a:prstGeom prst="roundRect">
            <a:avLst/>
          </a:prstGeom>
          <a:solidFill>
            <a:srgbClr val="D863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/>
              <a:t>Pre-Licensing Stage – 22%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0B3A4A-872F-A9FB-4828-07C56D3A4445}"/>
              </a:ext>
            </a:extLst>
          </p:cNvPr>
          <p:cNvSpPr/>
          <p:nvPr/>
        </p:nvSpPr>
        <p:spPr>
          <a:xfrm>
            <a:off x="5417244" y="2248257"/>
            <a:ext cx="6239102" cy="817596"/>
          </a:xfrm>
          <a:prstGeom prst="roundRect">
            <a:avLst/>
          </a:prstGeom>
          <a:solidFill>
            <a:srgbClr val="EAB0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>
                <a:solidFill>
                  <a:schemeClr val="bg1"/>
                </a:solidFill>
              </a:rPr>
              <a:t>Post Construction Stage – 16%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FF3017-EBB2-802E-4701-81076D0033BF}"/>
              </a:ext>
            </a:extLst>
          </p:cNvPr>
          <p:cNvSpPr/>
          <p:nvPr/>
        </p:nvSpPr>
        <p:spPr>
          <a:xfrm>
            <a:off x="5417244" y="3216369"/>
            <a:ext cx="6239102" cy="817596"/>
          </a:xfrm>
          <a:prstGeom prst="roundRect">
            <a:avLst/>
          </a:prstGeom>
          <a:solidFill>
            <a:srgbClr val="6DA3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>
                <a:solidFill>
                  <a:schemeClr val="bg1"/>
                </a:solidFill>
              </a:rPr>
              <a:t>Post Operating Stage – 13%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807AC9-1CE5-5FEA-83CD-139DFB1D35D9}"/>
              </a:ext>
            </a:extLst>
          </p:cNvPr>
          <p:cNvSpPr/>
          <p:nvPr/>
        </p:nvSpPr>
        <p:spPr>
          <a:xfrm>
            <a:off x="5417244" y="4184481"/>
            <a:ext cx="6239102" cy="817596"/>
          </a:xfrm>
          <a:prstGeom prst="roundRect">
            <a:avLst/>
          </a:prstGeom>
          <a:solidFill>
            <a:srgbClr val="5FB3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>
                <a:solidFill>
                  <a:schemeClr val="bg1"/>
                </a:solidFill>
              </a:rPr>
              <a:t>Commercial Operations – 11%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78ACFE-F749-92FC-0B34-D9A08BEF5EB6}"/>
              </a:ext>
            </a:extLst>
          </p:cNvPr>
          <p:cNvSpPr/>
          <p:nvPr/>
        </p:nvSpPr>
        <p:spPr>
          <a:xfrm>
            <a:off x="5432446" y="5152593"/>
            <a:ext cx="6239102" cy="817596"/>
          </a:xfrm>
          <a:prstGeom prst="roundRect">
            <a:avLst/>
          </a:prstGeom>
          <a:solidFill>
            <a:srgbClr val="427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>
                <a:solidFill>
                  <a:schemeClr val="bg1"/>
                </a:solidFill>
              </a:rPr>
              <a:t>Mature Operations Stage – 9%</a:t>
            </a:r>
          </a:p>
        </p:txBody>
      </p:sp>
    </p:spTree>
    <p:extLst>
      <p:ext uri="{BB962C8B-B14F-4D97-AF65-F5344CB8AC3E}">
        <p14:creationId xmlns:p14="http://schemas.microsoft.com/office/powerpoint/2010/main" val="102473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259AC5-9C3A-2538-24B4-C55806F82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71C94D-6BEA-59E2-149A-6A63ECEBA4BC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C151C92-FFA7-2D8B-43DB-585BC8A42D3A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4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4" name="Picture 23" descr="A black and white logo&#10;&#10;AI-generated content may be incorrect.">
            <a:extLst>
              <a:ext uri="{FF2B5EF4-FFF2-40B4-BE49-F238E27FC236}">
                <a16:creationId xmlns:a16="http://schemas.microsoft.com/office/drawing/2014/main" id="{27C5119F-8941-B221-D7D5-3172CA905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61"/>
          <a:stretch>
            <a:fillRect/>
          </a:stretch>
        </p:blipFill>
        <p:spPr>
          <a:xfrm>
            <a:off x="4526501" y="6035967"/>
            <a:ext cx="281414" cy="274490"/>
          </a:xfrm>
          <a:prstGeom prst="rect">
            <a:avLst/>
          </a:prstGeom>
        </p:spPr>
      </p:pic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90FCFC4-09D7-CE6D-495B-C37C79314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D0C9A2-A2DE-E0D5-CC76-72D36BCAFD2C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Presentation Summary</a:t>
            </a:r>
          </a:p>
          <a:p>
            <a:r>
              <a:rPr lang="en-CA" dirty="0">
                <a:solidFill>
                  <a:srgbClr val="FFFFFF"/>
                </a:solidFill>
              </a:rPr>
              <a:t>NANO stock pitch overview</a:t>
            </a:r>
          </a:p>
        </p:txBody>
      </p:sp>
      <p:pic>
        <p:nvPicPr>
          <p:cNvPr id="14" name="Picture 13" descr="A black and white logo&#10;&#10;AI-generated content may be incorrect.">
            <a:extLst>
              <a:ext uri="{FF2B5EF4-FFF2-40B4-BE49-F238E27FC236}">
                <a16:creationId xmlns:a16="http://schemas.microsoft.com/office/drawing/2014/main" id="{840163EC-C207-762E-2CAE-B7D367EBB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61"/>
          <a:stretch>
            <a:fillRect/>
          </a:stretch>
        </p:blipFill>
        <p:spPr>
          <a:xfrm>
            <a:off x="4087962" y="1701750"/>
            <a:ext cx="3541640" cy="34545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F9CB46-3F56-94BD-B0A1-59692914C475}"/>
              </a:ext>
            </a:extLst>
          </p:cNvPr>
          <p:cNvCxnSpPr>
            <a:cxnSpLocks/>
          </p:cNvCxnSpPr>
          <p:nvPr/>
        </p:nvCxnSpPr>
        <p:spPr>
          <a:xfrm>
            <a:off x="7940615" y="2272420"/>
            <a:ext cx="795988" cy="0"/>
          </a:xfrm>
          <a:prstGeom prst="line">
            <a:avLst/>
          </a:prstGeom>
          <a:ln w="38100">
            <a:solidFill>
              <a:srgbClr val="4EAB47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F053820-4CB1-7845-6DCA-4F344968E70D}"/>
              </a:ext>
            </a:extLst>
          </p:cNvPr>
          <p:cNvSpPr txBox="1"/>
          <p:nvPr/>
        </p:nvSpPr>
        <p:spPr>
          <a:xfrm>
            <a:off x="8761720" y="1891180"/>
            <a:ext cx="7959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solidFill>
                  <a:srgbClr val="4EAB47"/>
                </a:solidFill>
              </a:rPr>
              <a:t>02</a:t>
            </a:r>
            <a:endParaRPr lang="en-CA" sz="2800" b="1" dirty="0">
              <a:solidFill>
                <a:srgbClr val="4EAB47"/>
              </a:solidFill>
            </a:endParaRPr>
          </a:p>
          <a:p>
            <a:endParaRPr lang="en-C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6AC61F-ECD5-B5B5-18BE-366D166035BA}"/>
              </a:ext>
            </a:extLst>
          </p:cNvPr>
          <p:cNvSpPr txBox="1"/>
          <p:nvPr/>
        </p:nvSpPr>
        <p:spPr>
          <a:xfrm>
            <a:off x="9460574" y="1989728"/>
            <a:ext cx="27314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4EAB47"/>
                </a:solidFill>
              </a:rPr>
              <a:t>Industry</a:t>
            </a:r>
          </a:p>
          <a:p>
            <a:r>
              <a:rPr lang="en-CA" sz="1600" b="1" dirty="0">
                <a:solidFill>
                  <a:schemeClr val="bg1"/>
                </a:solidFill>
              </a:rPr>
              <a:t>Energy Needs, Investment</a:t>
            </a:r>
            <a:endParaRPr lang="en-CA" b="1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39E096-E8B1-956B-8CB8-35959A5F1886}"/>
              </a:ext>
            </a:extLst>
          </p:cNvPr>
          <p:cNvCxnSpPr>
            <a:cxnSpLocks/>
          </p:cNvCxnSpPr>
          <p:nvPr/>
        </p:nvCxnSpPr>
        <p:spPr>
          <a:xfrm>
            <a:off x="7940615" y="4413776"/>
            <a:ext cx="795988" cy="0"/>
          </a:xfrm>
          <a:prstGeom prst="line">
            <a:avLst/>
          </a:prstGeom>
          <a:ln w="38100">
            <a:solidFill>
              <a:srgbClr val="B3925A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289BCB8-12B7-A25C-CC92-923C8E067664}"/>
              </a:ext>
            </a:extLst>
          </p:cNvPr>
          <p:cNvSpPr txBox="1"/>
          <p:nvPr/>
        </p:nvSpPr>
        <p:spPr>
          <a:xfrm>
            <a:off x="8761720" y="4032536"/>
            <a:ext cx="7959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solidFill>
                  <a:srgbClr val="B3925A"/>
                </a:solidFill>
              </a:rPr>
              <a:t>04</a:t>
            </a:r>
            <a:endParaRPr lang="en-CA" sz="2800" b="1" dirty="0">
              <a:solidFill>
                <a:srgbClr val="B3925A"/>
              </a:solidFill>
            </a:endParaRPr>
          </a:p>
          <a:p>
            <a:endParaRPr lang="en-CA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38EF2C-466C-14E7-FF39-FDAB2359E75A}"/>
              </a:ext>
            </a:extLst>
          </p:cNvPr>
          <p:cNvSpPr txBox="1"/>
          <p:nvPr/>
        </p:nvSpPr>
        <p:spPr>
          <a:xfrm>
            <a:off x="9460575" y="4131084"/>
            <a:ext cx="2241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B3925A"/>
                </a:solidFill>
              </a:rPr>
              <a:t>ESG &amp; Risks</a:t>
            </a:r>
          </a:p>
          <a:p>
            <a:r>
              <a:rPr lang="en-CA" sz="1600" b="1" dirty="0">
                <a:solidFill>
                  <a:schemeClr val="bg1"/>
                </a:solidFill>
              </a:rPr>
              <a:t>ESG Impact &amp; Future</a:t>
            </a:r>
            <a:endParaRPr lang="en-CA" b="1" dirty="0">
              <a:solidFill>
                <a:schemeClr val="bg1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9956D7D-CF8F-04DA-0763-D18D6BF1315F}"/>
              </a:ext>
            </a:extLst>
          </p:cNvPr>
          <p:cNvCxnSpPr>
            <a:cxnSpLocks/>
          </p:cNvCxnSpPr>
          <p:nvPr/>
        </p:nvCxnSpPr>
        <p:spPr>
          <a:xfrm>
            <a:off x="3168489" y="2272419"/>
            <a:ext cx="795988" cy="0"/>
          </a:xfrm>
          <a:prstGeom prst="line">
            <a:avLst/>
          </a:prstGeom>
          <a:ln w="38100">
            <a:solidFill>
              <a:srgbClr val="7F7F7F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7322B17-ECA4-539D-136C-F40B59BA04D1}"/>
              </a:ext>
            </a:extLst>
          </p:cNvPr>
          <p:cNvSpPr txBox="1"/>
          <p:nvPr/>
        </p:nvSpPr>
        <p:spPr>
          <a:xfrm>
            <a:off x="2350908" y="1891179"/>
            <a:ext cx="7959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solidFill>
                  <a:schemeClr val="bg1">
                    <a:lumMod val="50000"/>
                  </a:schemeClr>
                </a:solidFill>
              </a:rPr>
              <a:t>01</a:t>
            </a:r>
            <a:endParaRPr lang="en-CA" sz="28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CA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4287C6-DC42-4BEE-7651-2701B13874B3}"/>
              </a:ext>
            </a:extLst>
          </p:cNvPr>
          <p:cNvSpPr txBox="1"/>
          <p:nvPr/>
        </p:nvSpPr>
        <p:spPr>
          <a:xfrm>
            <a:off x="164387" y="1989727"/>
            <a:ext cx="22715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b="1" dirty="0">
                <a:solidFill>
                  <a:schemeClr val="bg1">
                    <a:lumMod val="50000"/>
                  </a:schemeClr>
                </a:solidFill>
              </a:rPr>
              <a:t>Business</a:t>
            </a:r>
          </a:p>
          <a:p>
            <a:pPr algn="r"/>
            <a:r>
              <a:rPr lang="en-CA" sz="1600" b="1" dirty="0">
                <a:solidFill>
                  <a:schemeClr val="bg1"/>
                </a:solidFill>
              </a:rPr>
              <a:t>KRONOS, Key Partners </a:t>
            </a:r>
            <a:endParaRPr lang="en-CA" b="1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16E03B-4CD8-63A1-4327-D2467E951691}"/>
              </a:ext>
            </a:extLst>
          </p:cNvPr>
          <p:cNvCxnSpPr>
            <a:cxnSpLocks/>
          </p:cNvCxnSpPr>
          <p:nvPr/>
        </p:nvCxnSpPr>
        <p:spPr>
          <a:xfrm>
            <a:off x="3176043" y="4416590"/>
            <a:ext cx="795988" cy="0"/>
          </a:xfrm>
          <a:prstGeom prst="line">
            <a:avLst/>
          </a:prstGeom>
          <a:ln w="38100">
            <a:solidFill>
              <a:srgbClr val="7EBE20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A377FF6-8233-5740-6DFF-4AFB74D31B2D}"/>
              </a:ext>
            </a:extLst>
          </p:cNvPr>
          <p:cNvSpPr txBox="1"/>
          <p:nvPr/>
        </p:nvSpPr>
        <p:spPr>
          <a:xfrm>
            <a:off x="2358462" y="4035350"/>
            <a:ext cx="7959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solidFill>
                  <a:srgbClr val="7EBE20"/>
                </a:solidFill>
              </a:rPr>
              <a:t>03</a:t>
            </a:r>
            <a:endParaRPr lang="en-CA" sz="2800" b="1" dirty="0">
              <a:solidFill>
                <a:srgbClr val="7EBE20"/>
              </a:solidFill>
            </a:endParaRPr>
          </a:p>
          <a:p>
            <a:endParaRPr lang="en-CA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DE8B14-1E95-3BF4-4EB9-1015351D5B12}"/>
              </a:ext>
            </a:extLst>
          </p:cNvPr>
          <p:cNvSpPr txBox="1"/>
          <p:nvPr/>
        </p:nvSpPr>
        <p:spPr>
          <a:xfrm>
            <a:off x="595901" y="4133898"/>
            <a:ext cx="18476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b="1" dirty="0">
                <a:solidFill>
                  <a:srgbClr val="7EBE20"/>
                </a:solidFill>
              </a:rPr>
              <a:t>Valuation</a:t>
            </a:r>
          </a:p>
          <a:p>
            <a:pPr algn="r"/>
            <a:r>
              <a:rPr lang="en-CA" sz="1600" b="1" dirty="0">
                <a:solidFill>
                  <a:schemeClr val="bg1"/>
                </a:solidFill>
              </a:rPr>
              <a:t>DCF, Key Metrics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26C019-339F-67C8-2047-D6D68F129ECA}"/>
              </a:ext>
            </a:extLst>
          </p:cNvPr>
          <p:cNvSpPr txBox="1"/>
          <p:nvPr/>
        </p:nvSpPr>
        <p:spPr>
          <a:xfrm>
            <a:off x="1055687" y="6313748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Thesis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C61BF1-06DA-EA48-2BB6-0EEB6AC758AF}"/>
              </a:ext>
            </a:extLst>
          </p:cNvPr>
          <p:cNvSpPr txBox="1"/>
          <p:nvPr/>
        </p:nvSpPr>
        <p:spPr>
          <a:xfrm>
            <a:off x="2497133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Stock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30351C-7EE3-222C-6B52-B02207394012}"/>
              </a:ext>
            </a:extLst>
          </p:cNvPr>
          <p:cNvSpPr txBox="1"/>
          <p:nvPr/>
        </p:nvSpPr>
        <p:spPr>
          <a:xfrm>
            <a:off x="3937754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7F0AE62-EEEC-3C31-C04E-9E25F0F9A9E3}"/>
              </a:ext>
            </a:extLst>
          </p:cNvPr>
          <p:cNvSpPr txBox="1"/>
          <p:nvPr/>
        </p:nvSpPr>
        <p:spPr>
          <a:xfrm>
            <a:off x="5379390" y="6313746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Business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69D427E-2518-718A-E480-705BBB561B0E}"/>
              </a:ext>
            </a:extLst>
          </p:cNvPr>
          <p:cNvSpPr txBox="1"/>
          <p:nvPr/>
        </p:nvSpPr>
        <p:spPr>
          <a:xfrm>
            <a:off x="6817217" y="6313745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Industry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3CEB82-601C-4A60-2FF9-FDDDB2C20C6D}"/>
              </a:ext>
            </a:extLst>
          </p:cNvPr>
          <p:cNvSpPr txBox="1"/>
          <p:nvPr/>
        </p:nvSpPr>
        <p:spPr>
          <a:xfrm>
            <a:off x="8257477" y="6313744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Valuation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E2D25B-234B-9587-2024-1887DC7353D9}"/>
              </a:ext>
            </a:extLst>
          </p:cNvPr>
          <p:cNvSpPr txBox="1"/>
          <p:nvPr/>
        </p:nvSpPr>
        <p:spPr>
          <a:xfrm>
            <a:off x="9695494" y="6313743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ESG</a:t>
            </a:r>
          </a:p>
        </p:txBody>
      </p:sp>
    </p:spTree>
    <p:extLst>
      <p:ext uri="{BB962C8B-B14F-4D97-AF65-F5344CB8AC3E}">
        <p14:creationId xmlns:p14="http://schemas.microsoft.com/office/powerpoint/2010/main" val="189875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CDEEBB-94CC-590E-DC7B-9C486B599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1A9E3F-2220-7DB1-7A3B-C422D4F133F6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0C63582-EFB7-85B8-E601-60FDB5F2CCF7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40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A7764C-9AB6-8FCA-3F1D-B6B81DAD47DF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NANO Monte Carlo Simulations</a:t>
            </a:r>
          </a:p>
          <a:p>
            <a:r>
              <a:rPr lang="en-CA" dirty="0">
                <a:solidFill>
                  <a:srgbClr val="FFFFFF"/>
                </a:solidFill>
              </a:rPr>
              <a:t>1,000 Simulated Price Paths &amp; Simulation Histogram Charts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B15F2B-0B87-CD3D-FC2C-7FAEF2A3F470}"/>
              </a:ext>
            </a:extLst>
          </p:cNvPr>
          <p:cNvSpPr txBox="1"/>
          <p:nvPr/>
        </p:nvSpPr>
        <p:spPr>
          <a:xfrm>
            <a:off x="0" y="6581001"/>
            <a:ext cx="3591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C06F88E5-1AF4-F478-2708-FAE0F0DF5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2A499C-AF48-7FFF-E671-78C4857C0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15" y="1521701"/>
            <a:ext cx="5261768" cy="4243727"/>
          </a:xfrm>
          <a:prstGeom prst="rect">
            <a:avLst/>
          </a:prstGeom>
          <a:ln w="38100">
            <a:solidFill>
              <a:srgbClr val="5FB359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28DAE6-3CB9-733E-DB56-AD344AAA28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46" t="5598"/>
          <a:stretch>
            <a:fillRect/>
          </a:stretch>
        </p:blipFill>
        <p:spPr>
          <a:xfrm>
            <a:off x="6396668" y="1521702"/>
            <a:ext cx="4793125" cy="4243726"/>
          </a:xfrm>
          <a:prstGeom prst="rect">
            <a:avLst/>
          </a:prstGeom>
          <a:ln w="38100">
            <a:solidFill>
              <a:srgbClr val="5FB359"/>
            </a:solidFill>
          </a:ln>
        </p:spPr>
      </p:pic>
    </p:spTree>
    <p:extLst>
      <p:ext uri="{BB962C8B-B14F-4D97-AF65-F5344CB8AC3E}">
        <p14:creationId xmlns:p14="http://schemas.microsoft.com/office/powerpoint/2010/main" val="2258257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EE2778-D0D6-7473-950E-45659B197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85FD87-4D12-C2B0-69BF-64B51F580604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280070E-0C0D-9502-61F2-5CBB0E73454C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41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784ECE-17B3-BB69-4C5D-6A98DD176A68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Breakeven Points by Sector LCOE</a:t>
            </a:r>
          </a:p>
          <a:p>
            <a:r>
              <a:rPr lang="en-CA" dirty="0">
                <a:solidFill>
                  <a:srgbClr val="FFFFFF"/>
                </a:solidFill>
              </a:rPr>
              <a:t>Levelized Cost of Energy Break Even Points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4BCD12-F09F-FEE6-5BBB-DDCA829593F6}"/>
              </a:ext>
            </a:extLst>
          </p:cNvPr>
          <p:cNvSpPr txBox="1"/>
          <p:nvPr/>
        </p:nvSpPr>
        <p:spPr>
          <a:xfrm>
            <a:off x="0" y="6581001"/>
            <a:ext cx="3591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71F31A0-6B50-9AB8-C610-5423EE924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30F1A53-0F72-8043-598E-4CACF07912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213445"/>
              </p:ext>
            </p:extLst>
          </p:nvPr>
        </p:nvGraphicFramePr>
        <p:xfrm>
          <a:off x="556591" y="1421692"/>
          <a:ext cx="11017074" cy="4471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29801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262FF2-341B-AD2B-EC8C-2FA8640CB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7193A-3738-7E4C-19CD-4312E1246D1E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29C2400-0E42-8D15-39B8-B27EE9B65B0B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42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512A6-0978-7DB6-9339-8D034257D4A2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Key Milestone &amp; Valuation Assumptions</a:t>
            </a:r>
          </a:p>
          <a:p>
            <a:r>
              <a:rPr lang="en-CA" dirty="0">
                <a:solidFill>
                  <a:srgbClr val="FFFFFF"/>
                </a:solidFill>
              </a:rPr>
              <a:t>Regulatory Milestone and Case by Case Valuation Assumptions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ABB982-1673-A886-515A-F6FA08F7222F}"/>
              </a:ext>
            </a:extLst>
          </p:cNvPr>
          <p:cNvSpPr txBox="1"/>
          <p:nvPr/>
        </p:nvSpPr>
        <p:spPr>
          <a:xfrm>
            <a:off x="0" y="6581001"/>
            <a:ext cx="3591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91597EDC-0423-8384-1203-84845FA11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29F63B4-8F39-1F4F-803D-FB53CDA3B6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824083"/>
              </p:ext>
            </p:extLst>
          </p:nvPr>
        </p:nvGraphicFramePr>
        <p:xfrm>
          <a:off x="572624" y="1806510"/>
          <a:ext cx="6333653" cy="1812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483159" imgH="1295336" progId="Excel.Sheet.12">
                  <p:embed/>
                </p:oleObj>
              </mc:Choice>
              <mc:Fallback>
                <p:oleObj name="Worksheet" r:id="rId3" imgW="4483159" imgH="1295336" progId="Excel.Sheet.12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0BECBEA9-88E1-FF92-56EC-B4E6CC674A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2624" y="1806510"/>
                        <a:ext cx="6333653" cy="1812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09A465D-0887-C1F5-AC42-DAD70FBB54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510399"/>
              </p:ext>
            </p:extLst>
          </p:nvPr>
        </p:nvGraphicFramePr>
        <p:xfrm>
          <a:off x="596558" y="4088965"/>
          <a:ext cx="6288087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4267018" imgH="926891" progId="Excel.Sheet.12">
                  <p:embed/>
                </p:oleObj>
              </mc:Choice>
              <mc:Fallback>
                <p:oleObj name="Worksheet" r:id="rId5" imgW="4267018" imgH="926891" progId="Excel.Sheet.12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4948AFFB-D4DC-6094-9132-970F31E161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6558" y="4088965"/>
                        <a:ext cx="6288087" cy="1282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DD7FB9B-89AA-A729-5D4D-79C8818E0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135" y="2478212"/>
            <a:ext cx="4357859" cy="22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0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D043BC-9803-6469-056F-E40779BCF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2D969A-2E2E-0C89-FB21-2119E9EB9E1B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B6A99CE-30F6-D73D-9FE0-0C6E4C7558DB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43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4114CB-A28A-2963-16B8-6F5883DCFDB0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Year-by-Year Projections</a:t>
            </a:r>
          </a:p>
          <a:p>
            <a:r>
              <a:rPr lang="en-CA" dirty="0">
                <a:solidFill>
                  <a:srgbClr val="FFFFFF"/>
                </a:solidFill>
              </a:rPr>
              <a:t>Team Driven DCF Results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224B51-34F8-3DCD-BA31-FA15901F4BE0}"/>
              </a:ext>
            </a:extLst>
          </p:cNvPr>
          <p:cNvSpPr txBox="1"/>
          <p:nvPr/>
        </p:nvSpPr>
        <p:spPr>
          <a:xfrm>
            <a:off x="0" y="6581001"/>
            <a:ext cx="3591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FAB7977-18A6-5150-EF2A-50AEFCCA1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43D1274-B334-4BAD-FBFC-16AE53BE2839}"/>
              </a:ext>
            </a:extLst>
          </p:cNvPr>
          <p:cNvSpPr/>
          <p:nvPr/>
        </p:nvSpPr>
        <p:spPr>
          <a:xfrm>
            <a:off x="1698374" y="1598507"/>
            <a:ext cx="8791575" cy="4099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CD54CDD-AB39-9A68-D476-A4A4363F15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171642"/>
              </p:ext>
            </p:extLst>
          </p:nvPr>
        </p:nvGraphicFramePr>
        <p:xfrm>
          <a:off x="1698375" y="1503578"/>
          <a:ext cx="8791576" cy="419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134482" imgH="4978272" progId="Excel.Sheet.12">
                  <p:embed/>
                </p:oleObj>
              </mc:Choice>
              <mc:Fallback>
                <p:oleObj name="Worksheet" r:id="rId3" imgW="10134482" imgH="4978272" progId="Excel.Sheet.12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9E3CC023-91B5-3DB6-7E04-9C78BBF64F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98375" y="1503578"/>
                        <a:ext cx="8791576" cy="419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581FE5B5-9630-630E-3801-D6C4A2D011DC}"/>
              </a:ext>
            </a:extLst>
          </p:cNvPr>
          <p:cNvSpPr/>
          <p:nvPr/>
        </p:nvSpPr>
        <p:spPr>
          <a:xfrm>
            <a:off x="10308979" y="1508235"/>
            <a:ext cx="180975" cy="154800"/>
          </a:xfrm>
          <a:prstGeom prst="rect">
            <a:avLst/>
          </a:prstGeom>
          <a:solidFill>
            <a:srgbClr val="196B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EB8DD-4CBE-F074-DC26-DCF179FC0D57}"/>
              </a:ext>
            </a:extLst>
          </p:cNvPr>
          <p:cNvSpPr/>
          <p:nvPr/>
        </p:nvSpPr>
        <p:spPr>
          <a:xfrm>
            <a:off x="1699282" y="1508235"/>
            <a:ext cx="180975" cy="154800"/>
          </a:xfrm>
          <a:prstGeom prst="rect">
            <a:avLst/>
          </a:prstGeom>
          <a:solidFill>
            <a:srgbClr val="196B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104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B88A58-DFDC-CF67-0F74-5D290C4D8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BDE55F-ABD8-99B3-2EC2-7361A83B8EE7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42FF23F-2DCA-167A-693C-7054D8E7F78A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44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CF48EB-800B-B5AB-A9AE-EF6E036063FA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Revenue Projections By Market</a:t>
            </a:r>
          </a:p>
          <a:p>
            <a:r>
              <a:rPr lang="en-CA" dirty="0">
                <a:solidFill>
                  <a:srgbClr val="FFFFFF"/>
                </a:solidFill>
              </a:rPr>
              <a:t>Revenue Projections (2025-2050)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CB0EAA-818A-F5CF-42AC-E98CC609F2D4}"/>
              </a:ext>
            </a:extLst>
          </p:cNvPr>
          <p:cNvSpPr txBox="1"/>
          <p:nvPr/>
        </p:nvSpPr>
        <p:spPr>
          <a:xfrm>
            <a:off x="0" y="6581001"/>
            <a:ext cx="3591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C791DEC0-FFDC-037C-A36C-8B24A33F7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633A56-568E-5903-3866-E4CC223D035E}"/>
              </a:ext>
            </a:extLst>
          </p:cNvPr>
          <p:cNvSpPr/>
          <p:nvPr/>
        </p:nvSpPr>
        <p:spPr>
          <a:xfrm>
            <a:off x="2234031" y="1407123"/>
            <a:ext cx="7720259" cy="4492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0EC647-183B-3474-743F-BA5872F40754}"/>
              </a:ext>
            </a:extLst>
          </p:cNvPr>
          <p:cNvSpPr/>
          <p:nvPr/>
        </p:nvSpPr>
        <p:spPr>
          <a:xfrm>
            <a:off x="2230863" y="1345222"/>
            <a:ext cx="180975" cy="169200"/>
          </a:xfrm>
          <a:prstGeom prst="rect">
            <a:avLst/>
          </a:prstGeom>
          <a:solidFill>
            <a:srgbClr val="196B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C75DF5C-B8D3-2FF2-152E-E0EC1F05CF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195657"/>
              </p:ext>
            </p:extLst>
          </p:nvPr>
        </p:nvGraphicFramePr>
        <p:xfrm>
          <a:off x="2234031" y="1336452"/>
          <a:ext cx="7720259" cy="4562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962925" imgH="5152991" progId="Excel.Sheet.12">
                  <p:embed/>
                </p:oleObj>
              </mc:Choice>
              <mc:Fallback>
                <p:oleObj name="Worksheet" r:id="rId3" imgW="7962925" imgH="5152991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661F2DB-12CE-8D6A-D50A-4B95D221B9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4031" y="1336452"/>
                        <a:ext cx="7720259" cy="4562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A45AC88-68C5-A666-5FCF-31A68028DAB7}"/>
              </a:ext>
            </a:extLst>
          </p:cNvPr>
          <p:cNvSpPr/>
          <p:nvPr/>
        </p:nvSpPr>
        <p:spPr>
          <a:xfrm>
            <a:off x="9775610" y="1346207"/>
            <a:ext cx="180975" cy="169200"/>
          </a:xfrm>
          <a:prstGeom prst="rect">
            <a:avLst/>
          </a:prstGeom>
          <a:solidFill>
            <a:srgbClr val="196B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0695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C6B85E-9097-9BF5-7293-A11D27E38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24AFD9-5A06-E363-A77B-51A82BCAD7D4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85BE7E3-606B-8633-E284-7D0260191336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45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F8DF11-D60B-15BE-C4E2-ED9C5588DC9E}"/>
              </a:ext>
            </a:extLst>
          </p:cNvPr>
          <p:cNvSpPr txBox="1"/>
          <p:nvPr/>
        </p:nvSpPr>
        <p:spPr>
          <a:xfrm>
            <a:off x="846637" y="2767280"/>
            <a:ext cx="10495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</a:rPr>
              <a:t>FINANCIAL ANALYSIS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5220ACC-09A5-1BE9-2866-3C8FE7839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B8BDA6-A7BE-2D40-9F61-ED8EA76B9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053887-093B-6252-9728-3B6437A73504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9E5E54C-75BC-A085-FBD5-94DF7C9A30AB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46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104C8A-657B-129C-C428-C498C0983E6D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NANO Financial Summary</a:t>
            </a:r>
          </a:p>
          <a:p>
            <a:r>
              <a:rPr lang="en-CA" dirty="0">
                <a:solidFill>
                  <a:srgbClr val="FFFFFF"/>
                </a:solidFill>
              </a:rPr>
              <a:t>NNE Consolidated Financial Summary (2022A-2037E)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C206B7-CE88-4666-8E42-482E47B9CD71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F29F31EA-A718-6A60-9DD7-462130614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5E97420-7047-6D58-EB06-7C9F2466B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944420"/>
              </p:ext>
            </p:extLst>
          </p:nvPr>
        </p:nvGraphicFramePr>
        <p:xfrm>
          <a:off x="329798" y="1280144"/>
          <a:ext cx="11519973" cy="4743001"/>
        </p:xfrm>
        <a:graphic>
          <a:graphicData uri="http://schemas.openxmlformats.org/drawingml/2006/table">
            <a:tbl>
              <a:tblPr/>
              <a:tblGrid>
                <a:gridCol w="1891049">
                  <a:extLst>
                    <a:ext uri="{9D8B030D-6E8A-4147-A177-3AD203B41FA5}">
                      <a16:colId xmlns:a16="http://schemas.microsoft.com/office/drawing/2014/main" val="1594717801"/>
                    </a:ext>
                  </a:extLst>
                </a:gridCol>
                <a:gridCol w="453466">
                  <a:extLst>
                    <a:ext uri="{9D8B030D-6E8A-4147-A177-3AD203B41FA5}">
                      <a16:colId xmlns:a16="http://schemas.microsoft.com/office/drawing/2014/main" val="4194724159"/>
                    </a:ext>
                  </a:extLst>
                </a:gridCol>
                <a:gridCol w="453466">
                  <a:extLst>
                    <a:ext uri="{9D8B030D-6E8A-4147-A177-3AD203B41FA5}">
                      <a16:colId xmlns:a16="http://schemas.microsoft.com/office/drawing/2014/main" val="3071421947"/>
                    </a:ext>
                  </a:extLst>
                </a:gridCol>
                <a:gridCol w="527436">
                  <a:extLst>
                    <a:ext uri="{9D8B030D-6E8A-4147-A177-3AD203B41FA5}">
                      <a16:colId xmlns:a16="http://schemas.microsoft.com/office/drawing/2014/main" val="1096163787"/>
                    </a:ext>
                  </a:extLst>
                </a:gridCol>
                <a:gridCol w="527436">
                  <a:extLst>
                    <a:ext uri="{9D8B030D-6E8A-4147-A177-3AD203B41FA5}">
                      <a16:colId xmlns:a16="http://schemas.microsoft.com/office/drawing/2014/main" val="420162137"/>
                    </a:ext>
                  </a:extLst>
                </a:gridCol>
                <a:gridCol w="527436">
                  <a:extLst>
                    <a:ext uri="{9D8B030D-6E8A-4147-A177-3AD203B41FA5}">
                      <a16:colId xmlns:a16="http://schemas.microsoft.com/office/drawing/2014/main" val="2737581916"/>
                    </a:ext>
                  </a:extLst>
                </a:gridCol>
                <a:gridCol w="527436">
                  <a:extLst>
                    <a:ext uri="{9D8B030D-6E8A-4147-A177-3AD203B41FA5}">
                      <a16:colId xmlns:a16="http://schemas.microsoft.com/office/drawing/2014/main" val="471713354"/>
                    </a:ext>
                  </a:extLst>
                </a:gridCol>
                <a:gridCol w="591758">
                  <a:extLst>
                    <a:ext uri="{9D8B030D-6E8A-4147-A177-3AD203B41FA5}">
                      <a16:colId xmlns:a16="http://schemas.microsoft.com/office/drawing/2014/main" val="1693856478"/>
                    </a:ext>
                  </a:extLst>
                </a:gridCol>
                <a:gridCol w="591758">
                  <a:extLst>
                    <a:ext uri="{9D8B030D-6E8A-4147-A177-3AD203B41FA5}">
                      <a16:colId xmlns:a16="http://schemas.microsoft.com/office/drawing/2014/main" val="2532643897"/>
                    </a:ext>
                  </a:extLst>
                </a:gridCol>
                <a:gridCol w="591758">
                  <a:extLst>
                    <a:ext uri="{9D8B030D-6E8A-4147-A177-3AD203B41FA5}">
                      <a16:colId xmlns:a16="http://schemas.microsoft.com/office/drawing/2014/main" val="1506685540"/>
                    </a:ext>
                  </a:extLst>
                </a:gridCol>
                <a:gridCol w="591758">
                  <a:extLst>
                    <a:ext uri="{9D8B030D-6E8A-4147-A177-3AD203B41FA5}">
                      <a16:colId xmlns:a16="http://schemas.microsoft.com/office/drawing/2014/main" val="124493144"/>
                    </a:ext>
                  </a:extLst>
                </a:gridCol>
                <a:gridCol w="707536">
                  <a:extLst>
                    <a:ext uri="{9D8B030D-6E8A-4147-A177-3AD203B41FA5}">
                      <a16:colId xmlns:a16="http://schemas.microsoft.com/office/drawing/2014/main" val="1447678694"/>
                    </a:ext>
                  </a:extLst>
                </a:gridCol>
                <a:gridCol w="707536">
                  <a:extLst>
                    <a:ext uri="{9D8B030D-6E8A-4147-A177-3AD203B41FA5}">
                      <a16:colId xmlns:a16="http://schemas.microsoft.com/office/drawing/2014/main" val="2269167028"/>
                    </a:ext>
                  </a:extLst>
                </a:gridCol>
                <a:gridCol w="707536">
                  <a:extLst>
                    <a:ext uri="{9D8B030D-6E8A-4147-A177-3AD203B41FA5}">
                      <a16:colId xmlns:a16="http://schemas.microsoft.com/office/drawing/2014/main" val="1361677215"/>
                    </a:ext>
                  </a:extLst>
                </a:gridCol>
                <a:gridCol w="707536">
                  <a:extLst>
                    <a:ext uri="{9D8B030D-6E8A-4147-A177-3AD203B41FA5}">
                      <a16:colId xmlns:a16="http://schemas.microsoft.com/office/drawing/2014/main" val="2756783197"/>
                    </a:ext>
                  </a:extLst>
                </a:gridCol>
                <a:gridCol w="707536">
                  <a:extLst>
                    <a:ext uri="{9D8B030D-6E8A-4147-A177-3AD203B41FA5}">
                      <a16:colId xmlns:a16="http://schemas.microsoft.com/office/drawing/2014/main" val="2841792924"/>
                    </a:ext>
                  </a:extLst>
                </a:gridCol>
                <a:gridCol w="707536">
                  <a:extLst>
                    <a:ext uri="{9D8B030D-6E8A-4147-A177-3AD203B41FA5}">
                      <a16:colId xmlns:a16="http://schemas.microsoft.com/office/drawing/2014/main" val="1312699234"/>
                    </a:ext>
                  </a:extLst>
                </a:gridCol>
              </a:tblGrid>
              <a:tr h="3276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2022A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2023A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2024A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2025E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2026E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2027E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2028E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2029E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2030E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2031E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2032E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2033E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2034E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2035E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2036E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2037E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342389"/>
                  </a:ext>
                </a:extLst>
              </a:tr>
              <a:tr h="3120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Revenue ($M)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35.50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85.20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199.90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379.60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638.60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947.30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1,329.20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471140"/>
                  </a:ext>
                </a:extLst>
              </a:tr>
              <a:tr h="3120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Cost of Sales / OpEx ($M)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(9.20)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(27.70)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(64.60)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(119.90)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(202.90)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(304.40)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(433.50)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286277"/>
                  </a:ext>
                </a:extLst>
              </a:tr>
              <a:tr h="3120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Gross Profit ($M)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26.30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57.50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135.30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259.70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435.70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642.90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895.70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931075"/>
                  </a:ext>
                </a:extLst>
              </a:tr>
              <a:tr h="3120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G&amp;A Expenses ($M)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(0.90)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(6.50)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(25.70)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(26.70)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(29.00)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(32.60)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(37.80)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(43.90)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(51.60)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711354"/>
                  </a:ext>
                </a:extLst>
              </a:tr>
              <a:tr h="3120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EBITDA ($M)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(1.10)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(6.30)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(8.40)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(40.40)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0.60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30.80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106.30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227.10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397.90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599.00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844.10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1288515"/>
                  </a:ext>
                </a:extLst>
              </a:tr>
              <a:tr h="327643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MARGINS &amp; RATIOS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986555"/>
                  </a:ext>
                </a:extLst>
              </a:tr>
              <a:tr h="3120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Gross Margin (%)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74.1%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67.5%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67.7%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68.4%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68.2%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67.9%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67.4%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5644352"/>
                  </a:ext>
                </a:extLst>
              </a:tr>
              <a:tr h="3120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EBITDA Margin (%)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1.7%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36.2%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53.2%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59.8%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62.3%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63.2%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63.5%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139605"/>
                  </a:ext>
                </a:extLst>
              </a:tr>
              <a:tr h="3276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CASH FLOW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397544"/>
                  </a:ext>
                </a:extLst>
              </a:tr>
              <a:tr h="3120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Operating Cash Flow ($M)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(0.60)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(3.90)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(8.50)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0.60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30.80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106.30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227.10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397.90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599.00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844.10 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145249"/>
                  </a:ext>
                </a:extLst>
              </a:tr>
              <a:tr h="3120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CapEx</a:t>
                      </a: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($M)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-350.0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-568.0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-944.6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-1214.8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-1604.4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-1765.9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-2060.3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733743"/>
                  </a:ext>
                </a:extLst>
              </a:tr>
              <a:tr h="3120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Free Cash Flow ($M)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(0.60)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(3.90)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(8.50)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(349.40)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(537.20)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(838.30)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(987.70)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(1,206.50)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(1,166.90)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(1,216.20)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09664"/>
                  </a:ext>
                </a:extLst>
              </a:tr>
              <a:tr h="327643">
                <a:tc gridSpan="3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CASH BURN METRICS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5568818"/>
                  </a:ext>
                </a:extLst>
              </a:tr>
              <a:tr h="3120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Annual Cash Burn ($M)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(0.60)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(3.90)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(8.50)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(25.00)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(349.40)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(537.20)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(838.30)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(987.70)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(1,206.50)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(1,166.90)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(1,216.20)</a:t>
                      </a:r>
                    </a:p>
                  </a:txBody>
                  <a:tcPr marL="4957" marR="4957" marT="49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D9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920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80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614A6F-693F-25D0-91F7-10A35238B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79B491-802C-5457-8F14-DD65359409D0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0A30285-9327-9BD6-A5B2-1F3A85DE0E91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47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A65979-5109-1DA8-2CB5-5EE9EB356E58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NANO Cash Position (in $M)</a:t>
            </a:r>
          </a:p>
          <a:p>
            <a:r>
              <a:rPr lang="en-CA" dirty="0">
                <a:solidFill>
                  <a:srgbClr val="FFFFFF"/>
                </a:solidFill>
              </a:rPr>
              <a:t>NANO Cash Until Deployment in 2032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F3EAB8-8D35-05B5-0442-E8FA92066850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C80C8187-E2A6-F107-6E7E-18FFCA614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89915AC-5EAC-7476-7268-112A54B5CB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763873"/>
              </p:ext>
            </p:extLst>
          </p:nvPr>
        </p:nvGraphicFramePr>
        <p:xfrm>
          <a:off x="679077" y="1337984"/>
          <a:ext cx="10894588" cy="4685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1519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0F8038-92D0-A826-A99F-5E1FED1D6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D5B668-E55E-8919-BE4C-ACA9DD41966A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6CB1A54-6BB0-816A-D215-0BA02677E726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48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002EF5-4C23-3318-8C12-8CFF4910D576}"/>
              </a:ext>
            </a:extLst>
          </p:cNvPr>
          <p:cNvSpPr txBox="1"/>
          <p:nvPr/>
        </p:nvSpPr>
        <p:spPr>
          <a:xfrm>
            <a:off x="846637" y="2767280"/>
            <a:ext cx="10495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</a:rPr>
              <a:t>ESG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0815F32D-C5FD-7AC0-A3F8-316AA568E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10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F24668-B2D2-D3F5-7A39-8C51C771D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DDC2AC-B12D-F1CA-F387-8C14E759E5A6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4094321-AB8B-8CAC-5DC6-54252C7A7FC6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49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937D50-A8F6-AFAF-F1ED-D7E092587CCA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Greenhouse Gas Emissions </a:t>
            </a:r>
          </a:p>
          <a:p>
            <a:r>
              <a:rPr lang="en-US" dirty="0">
                <a:solidFill>
                  <a:schemeClr val="bg1"/>
                </a:solidFill>
              </a:rPr>
              <a:t>Lifecycle Greenhouse Gas Emissions By Energy Source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F15A53-18FD-416A-7003-B4AC3A325182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IPCC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15B63340-B538-DEB1-C3FE-6409D5B47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EAA9AEA-CE18-0B06-046A-D8E20EED95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8068496"/>
              </p:ext>
            </p:extLst>
          </p:nvPr>
        </p:nvGraphicFramePr>
        <p:xfrm>
          <a:off x="478970" y="1393382"/>
          <a:ext cx="6052459" cy="4779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Wind turbines at sunset">
            <a:extLst>
              <a:ext uri="{FF2B5EF4-FFF2-40B4-BE49-F238E27FC236}">
                <a16:creationId xmlns:a16="http://schemas.microsoft.com/office/drawing/2014/main" id="{412F0399-4E39-1E53-FE2C-E5D33DB26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278" y="1753608"/>
            <a:ext cx="2770587" cy="1847058"/>
          </a:xfrm>
          <a:prstGeom prst="rect">
            <a:avLst/>
          </a:prstGeom>
        </p:spPr>
      </p:pic>
      <p:pic>
        <p:nvPicPr>
          <p:cNvPr id="10" name="Picture 9" descr="Rows of solar panels">
            <a:extLst>
              <a:ext uri="{FF2B5EF4-FFF2-40B4-BE49-F238E27FC236}">
                <a16:creationId xmlns:a16="http://schemas.microsoft.com/office/drawing/2014/main" id="{BE85781C-6DE6-A692-4910-64058B2D5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433" y="1816204"/>
            <a:ext cx="2582799" cy="1721866"/>
          </a:xfrm>
          <a:prstGeom prst="rect">
            <a:avLst/>
          </a:prstGeom>
        </p:spPr>
      </p:pic>
      <p:pic>
        <p:nvPicPr>
          <p:cNvPr id="13" name="Picture 12" descr="Natural gas fired electrical power plant">
            <a:extLst>
              <a:ext uri="{FF2B5EF4-FFF2-40B4-BE49-F238E27FC236}">
                <a16:creationId xmlns:a16="http://schemas.microsoft.com/office/drawing/2014/main" id="{E206AB9C-244E-7636-D92F-1F93FBCA7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897" y="3783297"/>
            <a:ext cx="3247936" cy="216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1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90A534-C26F-F74D-60AF-064592FED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E51363-9FFD-65B0-A611-1B3807CE0E5B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50B6388-74A4-FEC2-7F8C-0C63E51154F1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5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9A6CD9EB-BB1D-A6BD-6AEF-F3A25C727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191B45-9AFD-FBBF-D380-83532A9A74C7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Business Overview</a:t>
            </a:r>
          </a:p>
          <a:p>
            <a:r>
              <a:rPr lang="en-CA" dirty="0">
                <a:solidFill>
                  <a:srgbClr val="FFFFFF"/>
                </a:solidFill>
              </a:rPr>
              <a:t>Backboned by KRONOS, NANO has an extremely strong value proposition</a:t>
            </a:r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2C66DDEA-7091-50E6-6B75-A359A8AE1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61"/>
          <a:stretch>
            <a:fillRect/>
          </a:stretch>
        </p:blipFill>
        <p:spPr>
          <a:xfrm>
            <a:off x="5947095" y="6035967"/>
            <a:ext cx="281414" cy="2744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CB6944-BD21-886D-1D4E-C734F3AE9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8" y="3304604"/>
            <a:ext cx="5721982" cy="2402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129EBC5-F2B2-E0D7-4CFA-F7F24DBC3550}"/>
              </a:ext>
            </a:extLst>
          </p:cNvPr>
          <p:cNvSpPr/>
          <p:nvPr/>
        </p:nvSpPr>
        <p:spPr>
          <a:xfrm>
            <a:off x="6765446" y="3282825"/>
            <a:ext cx="5078936" cy="510228"/>
          </a:xfrm>
          <a:prstGeom prst="roundRect">
            <a:avLst/>
          </a:prstGeom>
          <a:solidFill>
            <a:srgbClr val="1C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    University of Illinois Urbana-Champaign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BE75C3A-3D61-5F56-246B-067FA0B31E60}"/>
              </a:ext>
            </a:extLst>
          </p:cNvPr>
          <p:cNvSpPr/>
          <p:nvPr/>
        </p:nvSpPr>
        <p:spPr>
          <a:xfrm>
            <a:off x="6257682" y="3112157"/>
            <a:ext cx="900000" cy="900000"/>
          </a:xfrm>
          <a:prstGeom prst="ellipse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0716370-10C8-B888-A59E-46A88F81D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1"/>
          <a:stretch>
            <a:fillRect/>
          </a:stretch>
        </p:blipFill>
        <p:spPr>
          <a:xfrm>
            <a:off x="6529699" y="3307043"/>
            <a:ext cx="355965" cy="510228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156B9C-0229-4B37-2A2E-623658074806}"/>
              </a:ext>
            </a:extLst>
          </p:cNvPr>
          <p:cNvSpPr/>
          <p:nvPr/>
        </p:nvSpPr>
        <p:spPr>
          <a:xfrm>
            <a:off x="6765446" y="4250511"/>
            <a:ext cx="5078936" cy="510228"/>
          </a:xfrm>
          <a:prstGeom prst="roundRect">
            <a:avLst/>
          </a:prstGeom>
          <a:solidFill>
            <a:srgbClr val="9799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Joint Base Anacostia-Bolling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1291B73-E3F7-D9BF-1F0F-CD428A06FEE5}"/>
              </a:ext>
            </a:extLst>
          </p:cNvPr>
          <p:cNvSpPr/>
          <p:nvPr/>
        </p:nvSpPr>
        <p:spPr>
          <a:xfrm>
            <a:off x="6257682" y="4079843"/>
            <a:ext cx="900000" cy="900000"/>
          </a:xfrm>
          <a:prstGeom prst="ellipse">
            <a:avLst/>
          </a:prstGeom>
          <a:solidFill>
            <a:srgbClr val="1231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C2D3041-79A4-DC0B-65F3-FEDBBDFD4A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76" y="4187662"/>
            <a:ext cx="695610" cy="684361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69D6535-B2D1-9C48-11F7-E534BEAD814D}"/>
              </a:ext>
            </a:extLst>
          </p:cNvPr>
          <p:cNvSpPr/>
          <p:nvPr/>
        </p:nvSpPr>
        <p:spPr>
          <a:xfrm>
            <a:off x="6765446" y="5217001"/>
            <a:ext cx="5078936" cy="51022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BaRupOn LLC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BDDF1C0-A1B1-F809-C463-C06E2171715D}"/>
              </a:ext>
            </a:extLst>
          </p:cNvPr>
          <p:cNvSpPr/>
          <p:nvPr/>
        </p:nvSpPr>
        <p:spPr>
          <a:xfrm>
            <a:off x="6257682" y="5046333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C72EE37-283D-46F0-B3F7-A866BC4993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35" b="18535"/>
          <a:stretch>
            <a:fillRect/>
          </a:stretch>
        </p:blipFill>
        <p:spPr>
          <a:xfrm>
            <a:off x="6374475" y="5236050"/>
            <a:ext cx="612753" cy="501519"/>
          </a:xfrm>
          <a:prstGeom prst="rect">
            <a:avLst/>
          </a:prstGeom>
        </p:spPr>
      </p:pic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D40F9F44-7D3C-3888-5C79-34F9C0853015}"/>
              </a:ext>
            </a:extLst>
          </p:cNvPr>
          <p:cNvSpPr/>
          <p:nvPr/>
        </p:nvSpPr>
        <p:spPr>
          <a:xfrm rot="10800000">
            <a:off x="216155" y="3112156"/>
            <a:ext cx="5479793" cy="114926"/>
          </a:xfrm>
          <a:prstGeom prst="triangl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3032B4B-C7AE-4F07-BD25-9A0BCC2387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754" y="1511102"/>
            <a:ext cx="1630334" cy="121869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E91D7BA-584B-51A3-74EC-08C668E4E2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30" y="1398190"/>
            <a:ext cx="1443037" cy="146874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6483DD9-FC86-3962-9FDE-9239AA966F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1" y="1580235"/>
            <a:ext cx="2418862" cy="1080425"/>
          </a:xfrm>
          <a:prstGeom prst="rect">
            <a:avLst/>
          </a:prstGeom>
        </p:spPr>
      </p:pic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F21CF75-C54A-F5F3-2665-D647C5D58A47}"/>
              </a:ext>
            </a:extLst>
          </p:cNvPr>
          <p:cNvSpPr/>
          <p:nvPr/>
        </p:nvSpPr>
        <p:spPr>
          <a:xfrm>
            <a:off x="6765446" y="1367518"/>
            <a:ext cx="5078936" cy="510228"/>
          </a:xfrm>
          <a:prstGeom prst="roundRect">
            <a:avLst/>
          </a:prstGeom>
          <a:solidFill>
            <a:srgbClr val="4EAB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Market Cap: $1.27 B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6A376E8-A100-508D-C690-40557EC5DE85}"/>
              </a:ext>
            </a:extLst>
          </p:cNvPr>
          <p:cNvSpPr/>
          <p:nvPr/>
        </p:nvSpPr>
        <p:spPr>
          <a:xfrm>
            <a:off x="6257682" y="1196850"/>
            <a:ext cx="900000" cy="90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0721E3A6-7CB2-4D8B-E6CC-0D5C1A958CA5}"/>
              </a:ext>
            </a:extLst>
          </p:cNvPr>
          <p:cNvSpPr/>
          <p:nvPr/>
        </p:nvSpPr>
        <p:spPr>
          <a:xfrm>
            <a:off x="6765446" y="2335204"/>
            <a:ext cx="5078936" cy="510228"/>
          </a:xfrm>
          <a:prstGeom prst="roundRect">
            <a:avLst/>
          </a:prstGeom>
          <a:solidFill>
            <a:srgbClr val="4EAB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Cash Position: $578 M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70439A5-26CE-B73E-FD75-32FAA6671F53}"/>
              </a:ext>
            </a:extLst>
          </p:cNvPr>
          <p:cNvSpPr/>
          <p:nvPr/>
        </p:nvSpPr>
        <p:spPr>
          <a:xfrm>
            <a:off x="6257682" y="2164536"/>
            <a:ext cx="900000" cy="90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9" name="Picture 68" descr="A black and white logo&#10;&#10;AI-generated content may be incorrect.">
            <a:extLst>
              <a:ext uri="{FF2B5EF4-FFF2-40B4-BE49-F238E27FC236}">
                <a16:creationId xmlns:a16="http://schemas.microsoft.com/office/drawing/2014/main" id="{7E42803D-25EA-ED7B-124A-176C37E49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61"/>
          <a:stretch>
            <a:fillRect/>
          </a:stretch>
        </p:blipFill>
        <p:spPr>
          <a:xfrm>
            <a:off x="6410829" y="1353121"/>
            <a:ext cx="593703" cy="579095"/>
          </a:xfrm>
          <a:prstGeom prst="rect">
            <a:avLst/>
          </a:prstGeom>
        </p:spPr>
      </p:pic>
      <p:pic>
        <p:nvPicPr>
          <p:cNvPr id="70" name="Picture 69" descr="A black and white logo&#10;&#10;AI-generated content may be incorrect.">
            <a:extLst>
              <a:ext uri="{FF2B5EF4-FFF2-40B4-BE49-F238E27FC236}">
                <a16:creationId xmlns:a16="http://schemas.microsoft.com/office/drawing/2014/main" id="{3FBCA48E-A8FA-4EF0-47A9-CD56C62EA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61"/>
          <a:stretch>
            <a:fillRect/>
          </a:stretch>
        </p:blipFill>
        <p:spPr>
          <a:xfrm>
            <a:off x="6410829" y="2316740"/>
            <a:ext cx="593703" cy="579095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83CE1752-C1CF-3267-1EB5-C938936C498F}"/>
              </a:ext>
            </a:extLst>
          </p:cNvPr>
          <p:cNvSpPr txBox="1"/>
          <p:nvPr/>
        </p:nvSpPr>
        <p:spPr>
          <a:xfrm>
            <a:off x="1055687" y="6313748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Thesis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323A153-2F17-224D-326E-CAB0A723C305}"/>
              </a:ext>
            </a:extLst>
          </p:cNvPr>
          <p:cNvSpPr txBox="1"/>
          <p:nvPr/>
        </p:nvSpPr>
        <p:spPr>
          <a:xfrm>
            <a:off x="2497133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Stock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3B64432-FE2B-696A-B5C8-599F4C5AABC6}"/>
              </a:ext>
            </a:extLst>
          </p:cNvPr>
          <p:cNvSpPr txBox="1"/>
          <p:nvPr/>
        </p:nvSpPr>
        <p:spPr>
          <a:xfrm>
            <a:off x="3937754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AAF3DB7-3FBE-77D4-5F18-EEA0AEC72C76}"/>
              </a:ext>
            </a:extLst>
          </p:cNvPr>
          <p:cNvSpPr txBox="1"/>
          <p:nvPr/>
        </p:nvSpPr>
        <p:spPr>
          <a:xfrm>
            <a:off x="5379390" y="6313746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FFFFFF"/>
                </a:solidFill>
              </a:rPr>
              <a:t>Business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51FE290-243A-9829-4CFC-DC55A7F06BCA}"/>
              </a:ext>
            </a:extLst>
          </p:cNvPr>
          <p:cNvSpPr txBox="1"/>
          <p:nvPr/>
        </p:nvSpPr>
        <p:spPr>
          <a:xfrm>
            <a:off x="6817217" y="6313745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Industry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CC1E864-2F65-028E-21D0-16DF56252814}"/>
              </a:ext>
            </a:extLst>
          </p:cNvPr>
          <p:cNvSpPr txBox="1"/>
          <p:nvPr/>
        </p:nvSpPr>
        <p:spPr>
          <a:xfrm>
            <a:off x="8257477" y="6313744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Valuation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923A266-B8ED-487D-47BC-71CE8AA19791}"/>
              </a:ext>
            </a:extLst>
          </p:cNvPr>
          <p:cNvSpPr txBox="1"/>
          <p:nvPr/>
        </p:nvSpPr>
        <p:spPr>
          <a:xfrm>
            <a:off x="9695494" y="6313743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ESG</a:t>
            </a:r>
          </a:p>
        </p:txBody>
      </p:sp>
    </p:spTree>
    <p:extLst>
      <p:ext uri="{BB962C8B-B14F-4D97-AF65-F5344CB8AC3E}">
        <p14:creationId xmlns:p14="http://schemas.microsoft.com/office/powerpoint/2010/main" val="149495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D02CB0-74C5-EA75-8C2B-E1E0269E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B95E85-BAAB-DC1E-06CD-C6616F3A9A5F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2CEFC0A-2892-E4A4-3664-3364D0B96832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50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3D2C9B-E4FA-851A-C0C0-16E794375CA0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Land Use per TWh</a:t>
            </a:r>
          </a:p>
          <a:p>
            <a:r>
              <a:rPr lang="en-US" dirty="0">
                <a:solidFill>
                  <a:schemeClr val="bg1"/>
                </a:solidFill>
              </a:rPr>
              <a:t>Land Use in (km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) per Terawatt-hour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4C13A6-440E-6EDA-2C0A-859D57D753F7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IPCC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6FFE5854-4D4A-3D2E-FA68-D6065F951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D3A1C21-0570-39FF-B448-514CE5F823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8066028"/>
              </p:ext>
            </p:extLst>
          </p:nvPr>
        </p:nvGraphicFramePr>
        <p:xfrm>
          <a:off x="624113" y="1349833"/>
          <a:ext cx="10949551" cy="4724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Graphic 6" descr="Dim (Medium Sun) with solid fill">
            <a:extLst>
              <a:ext uri="{FF2B5EF4-FFF2-40B4-BE49-F238E27FC236}">
                <a16:creationId xmlns:a16="http://schemas.microsoft.com/office/drawing/2014/main" id="{4E3160E5-4DAD-D532-1CA4-9855BE03A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30733" y="1277167"/>
            <a:ext cx="615768" cy="615768"/>
          </a:xfrm>
          <a:prstGeom prst="rect">
            <a:avLst/>
          </a:prstGeom>
        </p:spPr>
      </p:pic>
      <p:pic>
        <p:nvPicPr>
          <p:cNvPr id="8" name="Graphic 7" descr="Wind Turbines with solid fill">
            <a:extLst>
              <a:ext uri="{FF2B5EF4-FFF2-40B4-BE49-F238E27FC236}">
                <a16:creationId xmlns:a16="http://schemas.microsoft.com/office/drawing/2014/main" id="{CE52CC4D-094A-D4D8-C364-059C43870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57878" y="3646717"/>
            <a:ext cx="578365" cy="578365"/>
          </a:xfrm>
          <a:prstGeom prst="rect">
            <a:avLst/>
          </a:prstGeom>
        </p:spPr>
      </p:pic>
      <p:pic>
        <p:nvPicPr>
          <p:cNvPr id="9" name="Graphic 8" descr="Atom with solid fill">
            <a:extLst>
              <a:ext uri="{FF2B5EF4-FFF2-40B4-BE49-F238E27FC236}">
                <a16:creationId xmlns:a16="http://schemas.microsoft.com/office/drawing/2014/main" id="{A6FFC44C-2A3C-A2EA-FD04-298D6710EE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68473" y="4576396"/>
            <a:ext cx="615768" cy="61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9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98E8F1-0DBE-24D1-EF87-65293353C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E41B88-D495-2B1A-B018-35EF4C16ED5B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17E80EA-740F-AA7A-9185-DE6D86B2D11F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51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C875E7-9C86-E12E-A2C4-A93268BD56B4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Deaths by Energy Source per TWh</a:t>
            </a:r>
          </a:p>
          <a:p>
            <a:r>
              <a:rPr lang="en-US" dirty="0">
                <a:solidFill>
                  <a:schemeClr val="bg1"/>
                </a:solidFill>
              </a:rPr>
              <a:t>Deaths per Terawatt-hour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B79B9B-A6FC-E205-E9DE-F373503EF2FF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</a:t>
            </a:r>
            <a:r>
              <a:rPr lang="en-CA" sz="1200" i="1" dirty="0" err="1">
                <a:solidFill>
                  <a:srgbClr val="FFFFFF"/>
                </a:solidFill>
              </a:rPr>
              <a:t>NucNet</a:t>
            </a:r>
            <a:endParaRPr lang="en-CA" sz="1200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766828D3-F037-9634-DA97-DE54C2CC4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A039B82-4967-D2B6-D48F-1BE053FC56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3589631"/>
              </p:ext>
            </p:extLst>
          </p:nvPr>
        </p:nvGraphicFramePr>
        <p:xfrm>
          <a:off x="602343" y="1349833"/>
          <a:ext cx="10971322" cy="4724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688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882C7B-D38A-5CC7-9CA2-C4BF85374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796BAD-4D5B-67DE-8041-EE591D98151C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753325B-9E80-2DFC-2ED7-1EF0E678D4A7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52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9CBAE0-87F2-1875-75D5-CBB4EE43EBC3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Nuclear Energy Providing Jobs and Opportunities</a:t>
            </a:r>
          </a:p>
          <a:p>
            <a:r>
              <a:rPr lang="en-US" dirty="0">
                <a:solidFill>
                  <a:schemeClr val="bg1"/>
                </a:solidFill>
              </a:rPr>
              <a:t>US Nuclear Workforce and Compensation Premium 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ACE090-D70D-9542-AAF5-F1DCF36908BD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</a:t>
            </a:r>
            <a:r>
              <a:rPr lang="en-CA" sz="1200" i="1" dirty="0" err="1">
                <a:solidFill>
                  <a:srgbClr val="FFFFFF"/>
                </a:solidFill>
              </a:rPr>
              <a:t>NucNet</a:t>
            </a:r>
            <a:endParaRPr lang="en-CA" sz="1200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8AC7039C-1163-B6AD-0872-FDF28CED6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E9945C-D410-E392-7EF1-6C8E95256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1475740"/>
            <a:ext cx="6604000" cy="43999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C41EBD-BD9C-6856-C499-4E477DCD2275}"/>
              </a:ext>
            </a:extLst>
          </p:cNvPr>
          <p:cNvSpPr/>
          <p:nvPr/>
        </p:nvSpPr>
        <p:spPr>
          <a:xfrm>
            <a:off x="7309627" y="1766020"/>
            <a:ext cx="4544522" cy="1819001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/>
              <a:t>67,900</a:t>
            </a:r>
          </a:p>
          <a:p>
            <a:pPr algn="ctr"/>
            <a:r>
              <a:rPr lang="en-US" sz="1600" i="1" dirty="0"/>
              <a:t>Direct US Nuclear Jobs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C9F73F-D569-0ABD-2C93-425E4EBEA403}"/>
              </a:ext>
            </a:extLst>
          </p:cNvPr>
          <p:cNvSpPr/>
          <p:nvPr/>
        </p:nvSpPr>
        <p:spPr>
          <a:xfrm>
            <a:off x="7309627" y="3798016"/>
            <a:ext cx="4544522" cy="1819001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/>
              <a:t>27% </a:t>
            </a:r>
            <a:r>
              <a:rPr lang="en-US" sz="1050" dirty="0"/>
              <a:t>​</a:t>
            </a:r>
            <a:br>
              <a:rPr lang="en-US" sz="1050" dirty="0"/>
            </a:br>
            <a:r>
              <a:rPr lang="en-US" sz="1600" i="1" dirty="0"/>
              <a:t>Wage Premium vs Other Electricity Sources</a:t>
            </a:r>
            <a:r>
              <a:rPr lang="en-US" sz="900" i="1" dirty="0"/>
              <a:t>​</a:t>
            </a:r>
            <a:endParaRPr lang="en-US" sz="900" b="1" i="1" dirty="0"/>
          </a:p>
        </p:txBody>
      </p:sp>
    </p:spTree>
    <p:extLst>
      <p:ext uri="{BB962C8B-B14F-4D97-AF65-F5344CB8AC3E}">
        <p14:creationId xmlns:p14="http://schemas.microsoft.com/office/powerpoint/2010/main" val="7566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D9BDE5-EC72-3EB3-AF6A-24539A1E2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DD6C23-E515-6011-EDAE-B340AFB3821D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8248ABA-3A50-E686-236F-A25167019827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53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F101D3-9776-DE63-55F7-B11FC8405D0A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Shareholder Ownership Structure</a:t>
            </a:r>
          </a:p>
          <a:p>
            <a:r>
              <a:rPr lang="en-US" dirty="0">
                <a:solidFill>
                  <a:schemeClr val="bg1"/>
                </a:solidFill>
              </a:rPr>
              <a:t>Ownership Breakdown &amp; Major Shareholders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BD0270-7FE7-D66F-2BC9-33073C86541D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NANO Nuclear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2BB028C8-8E7B-934C-3A60-8C5F86C2F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284F871-9CD9-2FA8-3233-AA7F4EBD83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9363884"/>
              </p:ext>
            </p:extLst>
          </p:nvPr>
        </p:nvGraphicFramePr>
        <p:xfrm>
          <a:off x="329798" y="1397327"/>
          <a:ext cx="4517973" cy="4517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F857E8-FDB2-5784-364B-7CF80655CFDE}"/>
              </a:ext>
            </a:extLst>
          </p:cNvPr>
          <p:cNvSpPr/>
          <p:nvPr/>
        </p:nvSpPr>
        <p:spPr>
          <a:xfrm>
            <a:off x="5417244" y="1280145"/>
            <a:ext cx="6239102" cy="817596"/>
          </a:xfrm>
          <a:prstGeom prst="roundRect">
            <a:avLst/>
          </a:prstGeom>
          <a:solidFill>
            <a:srgbClr val="427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/>
              <a:t>Jay Jiang Yu, President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5F65FF-8F67-5440-048E-4C82FBB38504}"/>
              </a:ext>
            </a:extLst>
          </p:cNvPr>
          <p:cNvSpPr/>
          <p:nvPr/>
        </p:nvSpPr>
        <p:spPr>
          <a:xfrm>
            <a:off x="5417244" y="2248257"/>
            <a:ext cx="6239102" cy="817596"/>
          </a:xfrm>
          <a:prstGeom prst="roundRect">
            <a:avLst/>
          </a:prstGeom>
          <a:solidFill>
            <a:srgbClr val="427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>
                <a:solidFill>
                  <a:schemeClr val="bg1"/>
                </a:solidFill>
              </a:rPr>
              <a:t>James Walker, CEO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B573D2-887E-69BC-DC04-FEA4C670AC48}"/>
              </a:ext>
            </a:extLst>
          </p:cNvPr>
          <p:cNvSpPr/>
          <p:nvPr/>
        </p:nvSpPr>
        <p:spPr>
          <a:xfrm>
            <a:off x="5417244" y="3216369"/>
            <a:ext cx="6239102" cy="817596"/>
          </a:xfrm>
          <a:prstGeom prst="roundRect">
            <a:avLst/>
          </a:prstGeom>
          <a:solidFill>
            <a:srgbClr val="427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>
                <a:solidFill>
                  <a:schemeClr val="bg1"/>
                </a:solidFill>
              </a:rPr>
              <a:t>BlackRock, INC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18AA41-3F1C-DB35-A7BA-A02163023F61}"/>
              </a:ext>
            </a:extLst>
          </p:cNvPr>
          <p:cNvSpPr/>
          <p:nvPr/>
        </p:nvSpPr>
        <p:spPr>
          <a:xfrm>
            <a:off x="5417244" y="4184481"/>
            <a:ext cx="6239102" cy="817596"/>
          </a:xfrm>
          <a:prstGeom prst="roundRect">
            <a:avLst/>
          </a:prstGeom>
          <a:solidFill>
            <a:srgbClr val="427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>
                <a:solidFill>
                  <a:schemeClr val="bg1"/>
                </a:solidFill>
              </a:rPr>
              <a:t>Van Eck Associates Corp.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B5680E4-CD13-F371-9A9B-187A73CC428E}"/>
              </a:ext>
            </a:extLst>
          </p:cNvPr>
          <p:cNvSpPr/>
          <p:nvPr/>
        </p:nvSpPr>
        <p:spPr>
          <a:xfrm>
            <a:off x="5432446" y="5152593"/>
            <a:ext cx="6239102" cy="817596"/>
          </a:xfrm>
          <a:prstGeom prst="roundRect">
            <a:avLst/>
          </a:prstGeom>
          <a:solidFill>
            <a:srgbClr val="427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>
                <a:solidFill>
                  <a:schemeClr val="bg1"/>
                </a:solidFill>
              </a:rPr>
              <a:t>I Financial Ventures Group LLC.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10C243-9558-2CB4-B170-DAAAF1A3D2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7" t="12959" r="28297" b="50745"/>
          <a:stretch>
            <a:fillRect/>
          </a:stretch>
        </p:blipFill>
        <p:spPr>
          <a:xfrm>
            <a:off x="5242585" y="1226905"/>
            <a:ext cx="919839" cy="919839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C3F1DE-EA13-8AF6-7FF2-F9BA9D17A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" b="20035"/>
          <a:stretch>
            <a:fillRect/>
          </a:stretch>
        </p:blipFill>
        <p:spPr>
          <a:xfrm>
            <a:off x="5242585" y="2195017"/>
            <a:ext cx="919839" cy="919839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61AC11-E878-A784-04D2-ED19A3B63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2585" y="3163129"/>
            <a:ext cx="919839" cy="919839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7E1B2F-E3E3-D74E-6963-276DAE4BD2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2585" y="4131241"/>
            <a:ext cx="919839" cy="919839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D169D5-FF12-D434-D7E5-F8F26E0DB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327" r="5852" b="-5327"/>
          <a:stretch>
            <a:fillRect/>
          </a:stretch>
        </p:blipFill>
        <p:spPr>
          <a:xfrm>
            <a:off x="5242584" y="5099353"/>
            <a:ext cx="919839" cy="919839"/>
          </a:xfrm>
          <a:prstGeom prst="ellipse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24307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B5B7F9-BF21-ACE5-C7CF-DE0B0B34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28CA5C-FAD3-8ADB-7C9D-08700214B5DE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0343806-21A6-A716-A85F-F64EAADADAFE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54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2D28E2-3B5F-474B-5AD7-F547358356A9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NANO Nuclear ESG Scorecard &amp; Key Pillars</a:t>
            </a:r>
          </a:p>
          <a:p>
            <a:r>
              <a:rPr lang="en-US" dirty="0">
                <a:solidFill>
                  <a:schemeClr val="bg1"/>
                </a:solidFill>
              </a:rPr>
              <a:t>Team Driven Proprietary ESG Scorecard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3033A3-20B6-4191-2DFF-0B671273E80F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8D87A18-6038-A153-3115-970BC725A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BC91906-311D-EB09-F25D-570E3BF7CB21}"/>
              </a:ext>
            </a:extLst>
          </p:cNvPr>
          <p:cNvGrpSpPr/>
          <p:nvPr/>
        </p:nvGrpSpPr>
        <p:grpSpPr>
          <a:xfrm>
            <a:off x="506584" y="1650625"/>
            <a:ext cx="6418161" cy="4005335"/>
            <a:chOff x="94402" y="7274339"/>
            <a:chExt cx="2050179" cy="13266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1B6500-3A42-73BC-DBE9-A9273CEA2B0F}"/>
                </a:ext>
              </a:extLst>
            </p:cNvPr>
            <p:cNvSpPr/>
            <p:nvPr/>
          </p:nvSpPr>
          <p:spPr>
            <a:xfrm>
              <a:off x="469726" y="7387854"/>
              <a:ext cx="1611636" cy="1693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23AD96-451C-22DA-B425-4F35EA470FBB}"/>
                </a:ext>
              </a:extLst>
            </p:cNvPr>
            <p:cNvSpPr/>
            <p:nvPr/>
          </p:nvSpPr>
          <p:spPr>
            <a:xfrm>
              <a:off x="96027" y="7387855"/>
              <a:ext cx="1485383" cy="1693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66D984-7A78-5056-33D1-074617450AB0}"/>
                </a:ext>
              </a:extLst>
            </p:cNvPr>
            <p:cNvSpPr txBox="1"/>
            <p:nvPr/>
          </p:nvSpPr>
          <p:spPr>
            <a:xfrm>
              <a:off x="94402" y="7274339"/>
              <a:ext cx="2044838" cy="112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i="1" dirty="0">
                  <a:solidFill>
                    <a:schemeClr val="bg1"/>
                  </a:solidFill>
                </a:rPr>
                <a:t>Environmental (E)                                      7.5/10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9C476F-9E8B-2BB9-EF18-94F1D499DAC9}"/>
                </a:ext>
              </a:extLst>
            </p:cNvPr>
            <p:cNvSpPr/>
            <p:nvPr/>
          </p:nvSpPr>
          <p:spPr>
            <a:xfrm>
              <a:off x="468678" y="7737529"/>
              <a:ext cx="1611636" cy="1693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A7E280-2449-CAC3-3E9E-D7C8DA837CF5}"/>
                </a:ext>
              </a:extLst>
            </p:cNvPr>
            <p:cNvSpPr/>
            <p:nvPr/>
          </p:nvSpPr>
          <p:spPr>
            <a:xfrm>
              <a:off x="94980" y="7737530"/>
              <a:ext cx="1195201" cy="1693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E16F3B-3531-53E3-BB02-87DAE8C49016}"/>
                </a:ext>
              </a:extLst>
            </p:cNvPr>
            <p:cNvSpPr txBox="1"/>
            <p:nvPr/>
          </p:nvSpPr>
          <p:spPr>
            <a:xfrm>
              <a:off x="94700" y="7624013"/>
              <a:ext cx="2044838" cy="112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i="1" dirty="0">
                  <a:solidFill>
                    <a:schemeClr val="bg1"/>
                  </a:solidFill>
                </a:rPr>
                <a:t>Social (E)                                                        6.0/10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3A2538-8419-1D61-1CDC-9175BDAE2D78}"/>
                </a:ext>
              </a:extLst>
            </p:cNvPr>
            <p:cNvSpPr/>
            <p:nvPr/>
          </p:nvSpPr>
          <p:spPr>
            <a:xfrm>
              <a:off x="471811" y="8082012"/>
              <a:ext cx="1611636" cy="1693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65641C5-307C-B842-A8CB-F24889982BBC}"/>
                </a:ext>
              </a:extLst>
            </p:cNvPr>
            <p:cNvSpPr/>
            <p:nvPr/>
          </p:nvSpPr>
          <p:spPr>
            <a:xfrm>
              <a:off x="98112" y="8082013"/>
              <a:ext cx="1329855" cy="1693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DD1E8A6-7F7C-2816-9198-8414DF1B8CC6}"/>
                </a:ext>
              </a:extLst>
            </p:cNvPr>
            <p:cNvSpPr txBox="1"/>
            <p:nvPr/>
          </p:nvSpPr>
          <p:spPr>
            <a:xfrm>
              <a:off x="99743" y="7968632"/>
              <a:ext cx="2044838" cy="112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i="1" dirty="0">
                  <a:solidFill>
                    <a:schemeClr val="bg1"/>
                  </a:solidFill>
                </a:rPr>
                <a:t>Governance (G)                                          6.5/10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B680C95-BA60-D7E8-1B0A-862C119D613E}"/>
                </a:ext>
              </a:extLst>
            </p:cNvPr>
            <p:cNvSpPr/>
            <p:nvPr/>
          </p:nvSpPr>
          <p:spPr>
            <a:xfrm>
              <a:off x="470763" y="8431687"/>
              <a:ext cx="1611636" cy="1693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B62E426-1709-F55E-5ED5-50A42EE9168F}"/>
                </a:ext>
              </a:extLst>
            </p:cNvPr>
            <p:cNvSpPr/>
            <p:nvPr/>
          </p:nvSpPr>
          <p:spPr>
            <a:xfrm>
              <a:off x="97065" y="8431688"/>
              <a:ext cx="1427980" cy="1693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B091CA6-FE61-1488-C13A-B4F6A9A95420}"/>
                </a:ext>
              </a:extLst>
            </p:cNvPr>
            <p:cNvSpPr txBox="1"/>
            <p:nvPr/>
          </p:nvSpPr>
          <p:spPr>
            <a:xfrm>
              <a:off x="96785" y="8319563"/>
              <a:ext cx="2044838" cy="112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i="1" dirty="0">
                  <a:solidFill>
                    <a:schemeClr val="bg1"/>
                  </a:solidFill>
                </a:rPr>
                <a:t>Overall ESG Score                                      6.7/10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3CDED95-17AA-D19F-573D-0DEEF79CE810}"/>
              </a:ext>
            </a:extLst>
          </p:cNvPr>
          <p:cNvSpPr txBox="1"/>
          <p:nvPr/>
        </p:nvSpPr>
        <p:spPr>
          <a:xfrm>
            <a:off x="7285921" y="1758360"/>
            <a:ext cx="1387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</a:rPr>
              <a:t>Environmental</a:t>
            </a:r>
          </a:p>
          <a:p>
            <a:pPr algn="ctr"/>
            <a:r>
              <a:rPr lang="en-CA" sz="1400" b="1" dirty="0">
                <a:solidFill>
                  <a:schemeClr val="bg1"/>
                </a:solidFill>
              </a:rPr>
              <a:t>Stewardship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5FC37C-3E21-9555-B162-33AF06498E4D}"/>
              </a:ext>
            </a:extLst>
          </p:cNvPr>
          <p:cNvSpPr txBox="1"/>
          <p:nvPr/>
        </p:nvSpPr>
        <p:spPr>
          <a:xfrm>
            <a:off x="8673802" y="2689366"/>
            <a:ext cx="145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</a:rPr>
              <a:t>Safety &amp; Social</a:t>
            </a:r>
          </a:p>
          <a:p>
            <a:pPr algn="ctr"/>
            <a:r>
              <a:rPr lang="en-CA" sz="1400" b="1" dirty="0">
                <a:solidFill>
                  <a:schemeClr val="bg1"/>
                </a:solidFill>
              </a:rPr>
              <a:t>Responsibility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DCD91D-8F69-D53E-0E15-92ABF9B5D01B}"/>
              </a:ext>
            </a:extLst>
          </p:cNvPr>
          <p:cNvSpPr txBox="1"/>
          <p:nvPr/>
        </p:nvSpPr>
        <p:spPr>
          <a:xfrm>
            <a:off x="9969930" y="3554050"/>
            <a:ext cx="1625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</a:rPr>
              <a:t>Strong Oversight &amp; Transparency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5243441-158F-5BA3-ACB3-74FD86DD9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77" y="2263930"/>
            <a:ext cx="1202030" cy="34023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9AA55C5-3798-5642-4F9C-BEE70D6C5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580" y="4085305"/>
            <a:ext cx="1202030" cy="157065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D508CC5-B6AA-46F6-B45B-43B6F1C15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778" y="3216168"/>
            <a:ext cx="1202030" cy="245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61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4E9B8B-A2E7-B8C0-8C0F-1BD6992F1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FFA223-A651-3C0C-DF26-1CC18C8B76A7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453C775-1CD1-3825-F09E-A0359C70A78E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55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39ECCF-09AC-AF81-74BA-2F271CEFA9AC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Future ESG Opportunities For NANO</a:t>
            </a:r>
          </a:p>
          <a:p>
            <a:r>
              <a:rPr lang="en-US" dirty="0">
                <a:solidFill>
                  <a:schemeClr val="bg1"/>
                </a:solidFill>
              </a:rPr>
              <a:t>Team Driven ESG Future Outlook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2ECC07-4800-F101-E10E-9E60ECFC9ED8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0C820FA-AA55-55D1-516C-B2D26521A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0DE591C-9B46-ED09-08FC-5815D2EDC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393933"/>
              </p:ext>
            </p:extLst>
          </p:nvPr>
        </p:nvGraphicFramePr>
        <p:xfrm>
          <a:off x="584174" y="1585968"/>
          <a:ext cx="11023651" cy="3973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5913">
                  <a:extLst>
                    <a:ext uri="{9D8B030D-6E8A-4147-A177-3AD203B41FA5}">
                      <a16:colId xmlns:a16="http://schemas.microsoft.com/office/drawing/2014/main" val="2070155431"/>
                    </a:ext>
                  </a:extLst>
                </a:gridCol>
                <a:gridCol w="2755913">
                  <a:extLst>
                    <a:ext uri="{9D8B030D-6E8A-4147-A177-3AD203B41FA5}">
                      <a16:colId xmlns:a16="http://schemas.microsoft.com/office/drawing/2014/main" val="1900439834"/>
                    </a:ext>
                  </a:extLst>
                </a:gridCol>
                <a:gridCol w="2562318">
                  <a:extLst>
                    <a:ext uri="{9D8B030D-6E8A-4147-A177-3AD203B41FA5}">
                      <a16:colId xmlns:a16="http://schemas.microsoft.com/office/drawing/2014/main" val="3015730304"/>
                    </a:ext>
                  </a:extLst>
                </a:gridCol>
                <a:gridCol w="2949507">
                  <a:extLst>
                    <a:ext uri="{9D8B030D-6E8A-4147-A177-3AD203B41FA5}">
                      <a16:colId xmlns:a16="http://schemas.microsoft.com/office/drawing/2014/main" val="232338773"/>
                    </a:ext>
                  </a:extLst>
                </a:gridCol>
              </a:tblGrid>
              <a:tr h="794771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solidFill>
                            <a:schemeClr val="bg1"/>
                          </a:solidFill>
                        </a:rPr>
                        <a:t>Opportunity Dimension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solidFill>
                            <a:schemeClr val="bg1"/>
                          </a:solidFill>
                        </a:rPr>
                        <a:t>Fossil Fuels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solidFill>
                            <a:schemeClr val="bg1"/>
                          </a:solidFill>
                        </a:rPr>
                        <a:t>Renewables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solidFill>
                            <a:schemeClr val="bg1"/>
                          </a:solidFill>
                        </a:rPr>
                        <a:t>Advanced Nuclear (NANO)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743250"/>
                  </a:ext>
                </a:extLst>
              </a:tr>
              <a:tr h="794771">
                <a:tc>
                  <a:txBody>
                    <a:bodyPr/>
                    <a:lstStyle/>
                    <a:p>
                      <a:r>
                        <a:rPr lang="en-CA" sz="1600" b="1" dirty="0"/>
                        <a:t>Carbon Emissions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i="1" dirty="0"/>
                        <a:t>High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i="1" dirty="0"/>
                        <a:t>Low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i="1" dirty="0"/>
                        <a:t>Zero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597002"/>
                  </a:ext>
                </a:extLst>
              </a:tr>
              <a:tr h="794771">
                <a:tc>
                  <a:txBody>
                    <a:bodyPr/>
                    <a:lstStyle/>
                    <a:p>
                      <a:r>
                        <a:rPr lang="en-CA" sz="1600" b="1" dirty="0"/>
                        <a:t>Baseload Reliability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i="1" dirty="0"/>
                        <a:t>High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i="1" dirty="0"/>
                        <a:t>Low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i="1" dirty="0"/>
                        <a:t>High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979653"/>
                  </a:ext>
                </a:extLst>
              </a:tr>
              <a:tr h="794771">
                <a:tc>
                  <a:txBody>
                    <a:bodyPr/>
                    <a:lstStyle/>
                    <a:p>
                      <a:r>
                        <a:rPr lang="en-CA" sz="1600" b="1" dirty="0"/>
                        <a:t>Land Use Intensity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i="1" dirty="0"/>
                        <a:t>Moderate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i="1" dirty="0"/>
                        <a:t>High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i="1" dirty="0"/>
                        <a:t>Low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996690"/>
                  </a:ext>
                </a:extLst>
              </a:tr>
              <a:tr h="794771">
                <a:tc>
                  <a:txBody>
                    <a:bodyPr/>
                    <a:lstStyle/>
                    <a:p>
                      <a:r>
                        <a:rPr lang="en-CA" sz="1600" b="1" dirty="0"/>
                        <a:t>Energy Security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i="1" dirty="0"/>
                        <a:t>Medium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i="1" dirty="0"/>
                        <a:t>Medium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i="1" dirty="0"/>
                        <a:t>High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209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85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8C976A-6F25-4558-CB1F-C4006494A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32E369-904A-3800-3AB6-A7DA4B3AC084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5FC2BA2-8468-234A-1DDC-37CF65A818B3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56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0F8A15-CAFA-470A-0FEB-0D6FAAE52674}"/>
              </a:ext>
            </a:extLst>
          </p:cNvPr>
          <p:cNvSpPr txBox="1"/>
          <p:nvPr/>
        </p:nvSpPr>
        <p:spPr>
          <a:xfrm>
            <a:off x="846637" y="2767280"/>
            <a:ext cx="10495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</a:rPr>
              <a:t>RISKS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A254F9E-70CE-DD84-843B-13490D3F0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39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9AF888-5FC9-0B44-DD70-F6080E0B0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06DCB7-E84B-156C-45AA-5E20652AF496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55F377D-FA90-B2EC-DFCC-706A11DB4ACD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57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636267-60FF-41DE-7E05-333758771993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Risk Matrix</a:t>
            </a:r>
          </a:p>
          <a:p>
            <a:r>
              <a:rPr lang="en-CA" dirty="0">
                <a:solidFill>
                  <a:srgbClr val="FFFFFF"/>
                </a:solidFill>
              </a:rPr>
              <a:t>Team Analysis Driven Risk Matrix for NANO Nuclear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D58288-1ACF-8883-1409-FDD8A48E77D5}"/>
              </a:ext>
            </a:extLst>
          </p:cNvPr>
          <p:cNvSpPr txBox="1"/>
          <p:nvPr/>
        </p:nvSpPr>
        <p:spPr>
          <a:xfrm>
            <a:off x="0" y="6581001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rgbClr val="FFFFFF"/>
                </a:solidFill>
              </a:rPr>
              <a:t>Source: Team Analysis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1C8F65F-E3F5-95BF-A7E6-B20463228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4ABAFFA-2882-D9FF-65A1-0F56CCF83543}"/>
              </a:ext>
            </a:extLst>
          </p:cNvPr>
          <p:cNvCxnSpPr>
            <a:cxnSpLocks/>
          </p:cNvCxnSpPr>
          <p:nvPr/>
        </p:nvCxnSpPr>
        <p:spPr>
          <a:xfrm>
            <a:off x="382911" y="5593067"/>
            <a:ext cx="478830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EF4F253-A258-46EC-93E1-AE5DA33DE79B}"/>
              </a:ext>
            </a:extLst>
          </p:cNvPr>
          <p:cNvCxnSpPr>
            <a:cxnSpLocks/>
          </p:cNvCxnSpPr>
          <p:nvPr/>
        </p:nvCxnSpPr>
        <p:spPr>
          <a:xfrm flipV="1">
            <a:off x="583562" y="1280144"/>
            <a:ext cx="0" cy="452606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C7DC47A-A5AD-C5AD-A808-C080D3DFE954}"/>
              </a:ext>
            </a:extLst>
          </p:cNvPr>
          <p:cNvSpPr txBox="1"/>
          <p:nvPr/>
        </p:nvSpPr>
        <p:spPr>
          <a:xfrm>
            <a:off x="2097781" y="5800373"/>
            <a:ext cx="1697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</a:rPr>
              <a:t>Probability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791A27-D39A-D315-B1F4-9EE4E60977B8}"/>
              </a:ext>
            </a:extLst>
          </p:cNvPr>
          <p:cNvSpPr txBox="1"/>
          <p:nvPr/>
        </p:nvSpPr>
        <p:spPr>
          <a:xfrm>
            <a:off x="802414" y="5618586"/>
            <a:ext cx="4368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>
                <a:solidFill>
                  <a:schemeClr val="bg2">
                    <a:lumMod val="75000"/>
                  </a:schemeClr>
                </a:solidFill>
              </a:rPr>
              <a:t>              Low                                  Medium                              High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ED82DA-2809-E5CC-CC8F-8DF1C66CF712}"/>
              </a:ext>
            </a:extLst>
          </p:cNvPr>
          <p:cNvSpPr txBox="1"/>
          <p:nvPr/>
        </p:nvSpPr>
        <p:spPr>
          <a:xfrm rot="5400000">
            <a:off x="-464649" y="3217927"/>
            <a:ext cx="1696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</a:rPr>
              <a:t>Impact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3CDEC-2E67-FDC2-6C58-0ACCBAD35B93}"/>
              </a:ext>
            </a:extLst>
          </p:cNvPr>
          <p:cNvSpPr/>
          <p:nvPr/>
        </p:nvSpPr>
        <p:spPr>
          <a:xfrm>
            <a:off x="802414" y="1280144"/>
            <a:ext cx="4368798" cy="407849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68000">
                <a:srgbClr val="2D6420"/>
              </a:gs>
              <a:gs pos="29000">
                <a:srgbClr val="5D991F"/>
              </a:gs>
              <a:gs pos="100000">
                <a:srgbClr val="1D522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6098B96-BEB5-43E7-CE51-095D5431C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439090"/>
              </p:ext>
            </p:extLst>
          </p:nvPr>
        </p:nvGraphicFramePr>
        <p:xfrm>
          <a:off x="806533" y="1280144"/>
          <a:ext cx="4368798" cy="4078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6266">
                  <a:extLst>
                    <a:ext uri="{9D8B030D-6E8A-4147-A177-3AD203B41FA5}">
                      <a16:colId xmlns:a16="http://schemas.microsoft.com/office/drawing/2014/main" val="25126896"/>
                    </a:ext>
                  </a:extLst>
                </a:gridCol>
                <a:gridCol w="1456266">
                  <a:extLst>
                    <a:ext uri="{9D8B030D-6E8A-4147-A177-3AD203B41FA5}">
                      <a16:colId xmlns:a16="http://schemas.microsoft.com/office/drawing/2014/main" val="3486152354"/>
                    </a:ext>
                  </a:extLst>
                </a:gridCol>
                <a:gridCol w="1456266">
                  <a:extLst>
                    <a:ext uri="{9D8B030D-6E8A-4147-A177-3AD203B41FA5}">
                      <a16:colId xmlns:a16="http://schemas.microsoft.com/office/drawing/2014/main" val="3428605463"/>
                    </a:ext>
                  </a:extLst>
                </a:gridCol>
              </a:tblGrid>
              <a:tr h="135950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853859"/>
                  </a:ext>
                </a:extLst>
              </a:tr>
              <a:tr h="135950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31400"/>
                  </a:ext>
                </a:extLst>
              </a:tr>
              <a:tr h="135950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38551"/>
                  </a:ext>
                </a:extLst>
              </a:tr>
            </a:tbl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55C9F2FB-BA13-9742-0A70-35C849C92363}"/>
              </a:ext>
            </a:extLst>
          </p:cNvPr>
          <p:cNvSpPr/>
          <p:nvPr/>
        </p:nvSpPr>
        <p:spPr>
          <a:xfrm>
            <a:off x="3332339" y="1370519"/>
            <a:ext cx="1381562" cy="273251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R&amp;P #1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C11A861-BBFA-D52B-2796-BB405C6B8EA5}"/>
              </a:ext>
            </a:extLst>
          </p:cNvPr>
          <p:cNvSpPr/>
          <p:nvPr/>
        </p:nvSpPr>
        <p:spPr>
          <a:xfrm>
            <a:off x="3767621" y="2054300"/>
            <a:ext cx="1381562" cy="273251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O #1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E1D286-B85A-7633-AEF0-D928C70B58A1}"/>
              </a:ext>
            </a:extLst>
          </p:cNvPr>
          <p:cNvSpPr/>
          <p:nvPr/>
        </p:nvSpPr>
        <p:spPr>
          <a:xfrm>
            <a:off x="2299072" y="2190925"/>
            <a:ext cx="1381562" cy="273251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O #2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D95D0B8-1C87-F4B1-7FE0-CA57FBA1B669}"/>
              </a:ext>
            </a:extLst>
          </p:cNvPr>
          <p:cNvSpPr/>
          <p:nvPr/>
        </p:nvSpPr>
        <p:spPr>
          <a:xfrm>
            <a:off x="1773983" y="1563238"/>
            <a:ext cx="1381562" cy="273251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M #2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863F487-8A1D-1525-4EAF-92CBFBB16D10}"/>
              </a:ext>
            </a:extLst>
          </p:cNvPr>
          <p:cNvSpPr/>
          <p:nvPr/>
        </p:nvSpPr>
        <p:spPr>
          <a:xfrm>
            <a:off x="848013" y="1952125"/>
            <a:ext cx="1381562" cy="273251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R&amp;P #2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968F25-5AA8-E517-E14F-891F692398D1}"/>
              </a:ext>
            </a:extLst>
          </p:cNvPr>
          <p:cNvSpPr/>
          <p:nvPr/>
        </p:nvSpPr>
        <p:spPr>
          <a:xfrm>
            <a:off x="2299072" y="2921054"/>
            <a:ext cx="1381562" cy="273251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R&amp;P #3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00B026A-DF8F-7E1D-64AF-038D95F5E1D0}"/>
              </a:ext>
            </a:extLst>
          </p:cNvPr>
          <p:cNvSpPr/>
          <p:nvPr/>
        </p:nvSpPr>
        <p:spPr>
          <a:xfrm>
            <a:off x="2299072" y="3296503"/>
            <a:ext cx="1381562" cy="273251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M #1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01F1BEF-9FC4-BE05-8F62-48E25B5A7C81}"/>
              </a:ext>
            </a:extLst>
          </p:cNvPr>
          <p:cNvSpPr/>
          <p:nvPr/>
        </p:nvSpPr>
        <p:spPr>
          <a:xfrm>
            <a:off x="848013" y="3313540"/>
            <a:ext cx="1381562" cy="273251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R&amp;P #4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DB037A8-E294-EF01-AA6B-9DFAE8F0739D}"/>
              </a:ext>
            </a:extLst>
          </p:cNvPr>
          <p:cNvSpPr/>
          <p:nvPr/>
        </p:nvSpPr>
        <p:spPr>
          <a:xfrm>
            <a:off x="848013" y="4530765"/>
            <a:ext cx="1381562" cy="273251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M #3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D7DF4E0-C7DE-FE98-2C5E-36205EF107D8}"/>
              </a:ext>
            </a:extLst>
          </p:cNvPr>
          <p:cNvSpPr/>
          <p:nvPr/>
        </p:nvSpPr>
        <p:spPr>
          <a:xfrm>
            <a:off x="2296032" y="4271030"/>
            <a:ext cx="1381562" cy="273251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O #3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5F58B86-AD4B-F381-044B-FF7F90FF8E23}"/>
              </a:ext>
            </a:extLst>
          </p:cNvPr>
          <p:cNvSpPr/>
          <p:nvPr/>
        </p:nvSpPr>
        <p:spPr>
          <a:xfrm>
            <a:off x="2318831" y="4596855"/>
            <a:ext cx="1381562" cy="273251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O #4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4511B92D-74F5-A002-62CB-C07D820FAFBD}"/>
              </a:ext>
            </a:extLst>
          </p:cNvPr>
          <p:cNvSpPr/>
          <p:nvPr/>
        </p:nvSpPr>
        <p:spPr>
          <a:xfrm>
            <a:off x="5472662" y="1280145"/>
            <a:ext cx="6239102" cy="328118"/>
          </a:xfrm>
          <a:prstGeom prst="roundRect">
            <a:avLst/>
          </a:prstGeom>
          <a:solidFill>
            <a:srgbClr val="427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Regulatory &amp; Political Risks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93412EB-38F0-0813-6721-6C2F2155AE76}"/>
              </a:ext>
            </a:extLst>
          </p:cNvPr>
          <p:cNvSpPr/>
          <p:nvPr/>
        </p:nvSpPr>
        <p:spPr>
          <a:xfrm>
            <a:off x="5472662" y="1681375"/>
            <a:ext cx="6239102" cy="20951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/>
              <a:t>R&amp;P #1 - Nuclear Regulatory Approval Risk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99D030D-A63C-E5B3-BAB2-C6DF828D6B06}"/>
              </a:ext>
            </a:extLst>
          </p:cNvPr>
          <p:cNvSpPr/>
          <p:nvPr/>
        </p:nvSpPr>
        <p:spPr>
          <a:xfrm>
            <a:off x="5472662" y="1949544"/>
            <a:ext cx="6239102" cy="20951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/>
              <a:t>R&amp;P #2 - Policy Reversal Risk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F67815F-201C-32D6-D975-E3E0457EC3A3}"/>
              </a:ext>
            </a:extLst>
          </p:cNvPr>
          <p:cNvSpPr/>
          <p:nvPr/>
        </p:nvSpPr>
        <p:spPr>
          <a:xfrm>
            <a:off x="5467514" y="2227776"/>
            <a:ext cx="6239102" cy="20951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/>
              <a:t>R&amp;P #3 - Geopolitical Uranium &amp; Fuel Cycle Risk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13E6249-E354-29C2-A78D-7EE10F3CE1FB}"/>
              </a:ext>
            </a:extLst>
          </p:cNvPr>
          <p:cNvSpPr/>
          <p:nvPr/>
        </p:nvSpPr>
        <p:spPr>
          <a:xfrm>
            <a:off x="5467514" y="2495945"/>
            <a:ext cx="6239102" cy="20951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/>
              <a:t>R&amp;P #4 - </a:t>
            </a:r>
            <a:r>
              <a:rPr lang="en-US" sz="1400" dirty="0"/>
              <a:t>Nuclear Liability &amp; Insurance Framework Risk</a:t>
            </a:r>
            <a:endParaRPr lang="en-CA" sz="1400" dirty="0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BB72B97-743E-FAA3-A3F2-9E04E4FF945A}"/>
              </a:ext>
            </a:extLst>
          </p:cNvPr>
          <p:cNvSpPr/>
          <p:nvPr/>
        </p:nvSpPr>
        <p:spPr>
          <a:xfrm>
            <a:off x="5467514" y="2812977"/>
            <a:ext cx="6239102" cy="328118"/>
          </a:xfrm>
          <a:prstGeom prst="roundRect">
            <a:avLst/>
          </a:prstGeom>
          <a:solidFill>
            <a:srgbClr val="427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Operational Risks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424C8663-FFCC-6C4D-A139-DDFFE10DB364}"/>
              </a:ext>
            </a:extLst>
          </p:cNvPr>
          <p:cNvSpPr/>
          <p:nvPr/>
        </p:nvSpPr>
        <p:spPr>
          <a:xfrm>
            <a:off x="5467514" y="3214207"/>
            <a:ext cx="6239102" cy="20951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/>
              <a:t>O #1 - Pre-Revenue Execution Risks 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6F6F112-1C18-8A82-A117-BFEBC1EC3DE3}"/>
              </a:ext>
            </a:extLst>
          </p:cNvPr>
          <p:cNvSpPr/>
          <p:nvPr/>
        </p:nvSpPr>
        <p:spPr>
          <a:xfrm>
            <a:off x="5467514" y="3482376"/>
            <a:ext cx="6239102" cy="20951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/>
              <a:t>O #2 - Project Development &amp; Construction Risks 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777825D-D04E-EFC8-B943-EE7A62B21DE5}"/>
              </a:ext>
            </a:extLst>
          </p:cNvPr>
          <p:cNvSpPr/>
          <p:nvPr/>
        </p:nvSpPr>
        <p:spPr>
          <a:xfrm>
            <a:off x="5462366" y="3760608"/>
            <a:ext cx="6239102" cy="20951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/>
              <a:t>O#3 - Supply Chain Integration Risk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6152E74F-8535-3631-6600-41B80C0CDE5A}"/>
              </a:ext>
            </a:extLst>
          </p:cNvPr>
          <p:cNvSpPr/>
          <p:nvPr/>
        </p:nvSpPr>
        <p:spPr>
          <a:xfrm>
            <a:off x="5462366" y="4028777"/>
            <a:ext cx="6239102" cy="20951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/>
              <a:t>O#4 - </a:t>
            </a:r>
            <a:r>
              <a:rPr lang="en-US" sz="1400" dirty="0"/>
              <a:t>Increased Engineering Talent Costs</a:t>
            </a:r>
            <a:endParaRPr lang="en-CA" sz="1400" dirty="0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C38CD72C-D7DF-5353-E12E-D49E1257302F}"/>
              </a:ext>
            </a:extLst>
          </p:cNvPr>
          <p:cNvSpPr/>
          <p:nvPr/>
        </p:nvSpPr>
        <p:spPr>
          <a:xfrm>
            <a:off x="5467514" y="4343478"/>
            <a:ext cx="6239102" cy="328118"/>
          </a:xfrm>
          <a:prstGeom prst="roundRect">
            <a:avLst/>
          </a:prstGeom>
          <a:solidFill>
            <a:srgbClr val="427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Market Risks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46C8050-8FF3-3B49-EF72-441E24B267DA}"/>
              </a:ext>
            </a:extLst>
          </p:cNvPr>
          <p:cNvSpPr/>
          <p:nvPr/>
        </p:nvSpPr>
        <p:spPr>
          <a:xfrm>
            <a:off x="5467514" y="4744708"/>
            <a:ext cx="6239102" cy="20951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/>
              <a:t>M#1 - Competition From Alternative Energy Sources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5CE4DFE-88BE-EF07-11FF-621A3AF474E5}"/>
              </a:ext>
            </a:extLst>
          </p:cNvPr>
          <p:cNvSpPr/>
          <p:nvPr/>
        </p:nvSpPr>
        <p:spPr>
          <a:xfrm>
            <a:off x="5467514" y="5012877"/>
            <a:ext cx="6239102" cy="20951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/>
              <a:t>M#2 - Electricity Price &amp; PPA Risk 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67869B21-1E47-1A1F-2047-8A30A8A23BDC}"/>
              </a:ext>
            </a:extLst>
          </p:cNvPr>
          <p:cNvSpPr/>
          <p:nvPr/>
        </p:nvSpPr>
        <p:spPr>
          <a:xfrm>
            <a:off x="5462366" y="5291109"/>
            <a:ext cx="6239102" cy="20951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/>
              <a:t>M#3 - Limited Institutional Investor Adoption </a:t>
            </a:r>
          </a:p>
        </p:txBody>
      </p:sp>
    </p:spTree>
    <p:extLst>
      <p:ext uri="{BB962C8B-B14F-4D97-AF65-F5344CB8AC3E}">
        <p14:creationId xmlns:p14="http://schemas.microsoft.com/office/powerpoint/2010/main" val="340997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48BC62-0779-ECAD-FCDB-5C009C28A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BD10B1-F0E2-89D4-2B79-605AC37B6573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8CDE71A-CFB2-2B0D-E5D8-B3C488E542AE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6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1B824C34-C6D0-D01A-E7A9-7505D4E8D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D47185-2700-2671-9730-BBD3EE1BD7DB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Industry Overview</a:t>
            </a:r>
          </a:p>
          <a:p>
            <a:r>
              <a:rPr lang="en-CA" dirty="0">
                <a:solidFill>
                  <a:srgbClr val="FFFFFF"/>
                </a:solidFill>
              </a:rPr>
              <a:t>Market growth conditions spark NANO’s future</a:t>
            </a:r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E528E91C-530A-985C-5A86-0C49DC5FF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61"/>
          <a:stretch>
            <a:fillRect/>
          </a:stretch>
        </p:blipFill>
        <p:spPr>
          <a:xfrm>
            <a:off x="7413755" y="6035967"/>
            <a:ext cx="281414" cy="27449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CC3C313-1DE4-EBA2-BC87-DD0840BD2836}"/>
              </a:ext>
            </a:extLst>
          </p:cNvPr>
          <p:cNvSpPr/>
          <p:nvPr/>
        </p:nvSpPr>
        <p:spPr>
          <a:xfrm>
            <a:off x="287577" y="1315429"/>
            <a:ext cx="5582818" cy="615792"/>
          </a:xfrm>
          <a:prstGeom prst="roundRect">
            <a:avLst/>
          </a:prstGeom>
          <a:solidFill>
            <a:srgbClr val="0021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              US Energy Investment 2021-2025: </a:t>
            </a:r>
            <a:r>
              <a:rPr lang="en-CA" b="1" i="1" dirty="0"/>
              <a:t>$546.4B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E6D2996-B7C4-04FB-EE96-75A2CFB1E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32" y="1427574"/>
            <a:ext cx="711796" cy="37582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6E80552-7DD9-7343-F0DF-37719DB8F3F7}"/>
              </a:ext>
            </a:extLst>
          </p:cNvPr>
          <p:cNvSpPr/>
          <p:nvPr/>
        </p:nvSpPr>
        <p:spPr>
          <a:xfrm>
            <a:off x="285740" y="2068468"/>
            <a:ext cx="5582818" cy="615792"/>
          </a:xfrm>
          <a:prstGeom prst="roundRect">
            <a:avLst/>
          </a:prstGeom>
          <a:solidFill>
            <a:srgbClr val="00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              EU Energy Investment 2021-2025: </a:t>
            </a:r>
            <a:r>
              <a:rPr lang="en-CA" b="1" i="1" dirty="0"/>
              <a:t>$835.3B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A9D7D4-6461-7788-028E-7D38DF4F0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0" y="2118731"/>
            <a:ext cx="772900" cy="515266"/>
          </a:xfrm>
          <a:prstGeom prst="rect">
            <a:avLst/>
          </a:prstGeom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952C5E82-E0CB-A25A-3A89-74FAFED3CD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6365731"/>
              </p:ext>
            </p:extLst>
          </p:nvPr>
        </p:nvGraphicFramePr>
        <p:xfrm>
          <a:off x="285740" y="2771244"/>
          <a:ext cx="5582818" cy="321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91D47F6-A98E-F21F-1454-B12A10FE9FA0}"/>
              </a:ext>
            </a:extLst>
          </p:cNvPr>
          <p:cNvSpPr/>
          <p:nvPr/>
        </p:nvSpPr>
        <p:spPr>
          <a:xfrm>
            <a:off x="6765446" y="4348843"/>
            <a:ext cx="5078936" cy="510228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OKLO Inc: $ 10.53 B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A874D3C-69B2-1828-A99C-12233FC7D650}"/>
              </a:ext>
            </a:extLst>
          </p:cNvPr>
          <p:cNvSpPr/>
          <p:nvPr/>
        </p:nvSpPr>
        <p:spPr>
          <a:xfrm>
            <a:off x="6257682" y="4178175"/>
            <a:ext cx="900000" cy="9000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D508FCB-9459-6A5F-76C7-6BEDCF9E34E2}"/>
              </a:ext>
            </a:extLst>
          </p:cNvPr>
          <p:cNvSpPr/>
          <p:nvPr/>
        </p:nvSpPr>
        <p:spPr>
          <a:xfrm>
            <a:off x="6765446" y="5316529"/>
            <a:ext cx="5078936" cy="510228"/>
          </a:xfrm>
          <a:prstGeom prst="roundRect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NuScale Power Corp: $ 4.30 B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CCE220E-70CE-8B7E-A375-0C99CE708688}"/>
              </a:ext>
            </a:extLst>
          </p:cNvPr>
          <p:cNvSpPr/>
          <p:nvPr/>
        </p:nvSpPr>
        <p:spPr>
          <a:xfrm>
            <a:off x="6257682" y="5145861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E0AAF16-B086-811B-C4E3-959FC6529A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97" y="4328457"/>
            <a:ext cx="599435" cy="59943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11F799-73F1-F02D-5DE5-3B2E826272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81"/>
          <a:stretch>
            <a:fillRect/>
          </a:stretch>
        </p:blipFill>
        <p:spPr>
          <a:xfrm>
            <a:off x="6468230" y="5314401"/>
            <a:ext cx="473168" cy="53448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E1327F4-6F2B-5E8B-1348-9BBDF71112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395" y="1281543"/>
            <a:ext cx="2173423" cy="12225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DE8C283-C8AC-F234-83B7-D3D31589AB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b="42889"/>
          <a:stretch>
            <a:fillRect/>
          </a:stretch>
        </p:blipFill>
        <p:spPr>
          <a:xfrm>
            <a:off x="6723090" y="1298871"/>
            <a:ext cx="2173423" cy="120522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012369D-553E-5468-43DF-2BCE085C1E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66" b="34637"/>
          <a:stretch>
            <a:fillRect/>
          </a:stretch>
        </p:blipFill>
        <p:spPr>
          <a:xfrm>
            <a:off x="6710007" y="2631446"/>
            <a:ext cx="2173423" cy="12046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F92F3DD-E98A-BA67-CDB7-46E73426E8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8" t="17292" r="16698" b="28146"/>
          <a:stretch>
            <a:fillRect/>
          </a:stretch>
        </p:blipFill>
        <p:spPr>
          <a:xfrm>
            <a:off x="9015478" y="2641340"/>
            <a:ext cx="2160340" cy="119204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BA8392C-9688-7D86-158A-B08CE168D12C}"/>
              </a:ext>
            </a:extLst>
          </p:cNvPr>
          <p:cNvSpPr txBox="1"/>
          <p:nvPr/>
        </p:nvSpPr>
        <p:spPr>
          <a:xfrm>
            <a:off x="1055687" y="6313748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Thesis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D350DF-8B3F-0CC1-6C01-A9AE4F91772C}"/>
              </a:ext>
            </a:extLst>
          </p:cNvPr>
          <p:cNvSpPr txBox="1"/>
          <p:nvPr/>
        </p:nvSpPr>
        <p:spPr>
          <a:xfrm>
            <a:off x="2497133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Stock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289EAF9-C156-2126-3268-5BACF77A1736}"/>
              </a:ext>
            </a:extLst>
          </p:cNvPr>
          <p:cNvSpPr txBox="1"/>
          <p:nvPr/>
        </p:nvSpPr>
        <p:spPr>
          <a:xfrm>
            <a:off x="3937754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34A988D-44FF-F0D2-29BF-4EA5963DD052}"/>
              </a:ext>
            </a:extLst>
          </p:cNvPr>
          <p:cNvSpPr txBox="1"/>
          <p:nvPr/>
        </p:nvSpPr>
        <p:spPr>
          <a:xfrm>
            <a:off x="5379390" y="6313746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Business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703D083-D9DD-A0BD-23F6-848F15241047}"/>
              </a:ext>
            </a:extLst>
          </p:cNvPr>
          <p:cNvSpPr txBox="1"/>
          <p:nvPr/>
        </p:nvSpPr>
        <p:spPr>
          <a:xfrm>
            <a:off x="6817217" y="6313745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FFFFFF"/>
                </a:solidFill>
              </a:rPr>
              <a:t>Industry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02E8C92-6940-A2EC-9ADB-6472DE88AEBE}"/>
              </a:ext>
            </a:extLst>
          </p:cNvPr>
          <p:cNvSpPr txBox="1"/>
          <p:nvPr/>
        </p:nvSpPr>
        <p:spPr>
          <a:xfrm>
            <a:off x="8257477" y="6313744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Valuation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D38C652-453D-D02F-A8B7-3375C232023A}"/>
              </a:ext>
            </a:extLst>
          </p:cNvPr>
          <p:cNvSpPr txBox="1"/>
          <p:nvPr/>
        </p:nvSpPr>
        <p:spPr>
          <a:xfrm>
            <a:off x="9695494" y="6313743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ESG</a:t>
            </a:r>
          </a:p>
        </p:txBody>
      </p:sp>
    </p:spTree>
    <p:extLst>
      <p:ext uri="{BB962C8B-B14F-4D97-AF65-F5344CB8AC3E}">
        <p14:creationId xmlns:p14="http://schemas.microsoft.com/office/powerpoint/2010/main" val="209248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3DF950-F780-34E8-980D-A2BB2D31E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CB9CAF-22EE-DCD7-3D27-90ADA32EB287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D284187-FF7B-A5D8-6A94-366EDADE6B28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</a:rPr>
              <a:t>7</a:t>
            </a:r>
            <a:endParaRPr lang="en-CA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CC48211-071A-6277-EC96-AD411D77C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E1B669-F8D3-B5C7-288A-32250985C59F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4EAB47"/>
                </a:solidFill>
              </a:rPr>
              <a:t>Competition</a:t>
            </a:r>
          </a:p>
          <a:p>
            <a:r>
              <a:rPr lang="en-CA" dirty="0">
                <a:solidFill>
                  <a:srgbClr val="FFFFFF"/>
                </a:solidFill>
              </a:rPr>
              <a:t>NANO is poised to take steps ahead of the competition</a:t>
            </a:r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51F2EF77-1DC7-39EC-D653-BB765278A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61"/>
          <a:stretch>
            <a:fillRect/>
          </a:stretch>
        </p:blipFill>
        <p:spPr>
          <a:xfrm>
            <a:off x="7395665" y="6035967"/>
            <a:ext cx="281414" cy="2744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53F1FC-7DAD-17B0-D489-218162963D5A}"/>
              </a:ext>
            </a:extLst>
          </p:cNvPr>
          <p:cNvSpPr txBox="1"/>
          <p:nvPr/>
        </p:nvSpPr>
        <p:spPr>
          <a:xfrm>
            <a:off x="1055687" y="6313748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Thesis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9C206D-66CD-37AB-3664-4306C44918E9}"/>
              </a:ext>
            </a:extLst>
          </p:cNvPr>
          <p:cNvSpPr txBox="1"/>
          <p:nvPr/>
        </p:nvSpPr>
        <p:spPr>
          <a:xfrm>
            <a:off x="2497133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Stock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E51DEF-9AB4-0D07-D7DD-2A194E2F873E}"/>
              </a:ext>
            </a:extLst>
          </p:cNvPr>
          <p:cNvSpPr txBox="1"/>
          <p:nvPr/>
        </p:nvSpPr>
        <p:spPr>
          <a:xfrm>
            <a:off x="3937754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01F79B-036F-3AB6-FA85-7DE703BD8E24}"/>
              </a:ext>
            </a:extLst>
          </p:cNvPr>
          <p:cNvSpPr txBox="1"/>
          <p:nvPr/>
        </p:nvSpPr>
        <p:spPr>
          <a:xfrm>
            <a:off x="5379390" y="6313746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Business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A39E88-9EA0-DE90-A01F-EF6994DE9430}"/>
              </a:ext>
            </a:extLst>
          </p:cNvPr>
          <p:cNvSpPr txBox="1"/>
          <p:nvPr/>
        </p:nvSpPr>
        <p:spPr>
          <a:xfrm>
            <a:off x="6817217" y="6313745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FFFFFF"/>
                </a:solidFill>
              </a:rPr>
              <a:t>Industry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43CD6B-7EC4-D90C-A669-824F563FCAC6}"/>
              </a:ext>
            </a:extLst>
          </p:cNvPr>
          <p:cNvSpPr txBox="1"/>
          <p:nvPr/>
        </p:nvSpPr>
        <p:spPr>
          <a:xfrm>
            <a:off x="8257477" y="6313744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Valuation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87CA44-C11C-0C3C-4361-C9D284F984B9}"/>
              </a:ext>
            </a:extLst>
          </p:cNvPr>
          <p:cNvSpPr txBox="1"/>
          <p:nvPr/>
        </p:nvSpPr>
        <p:spPr>
          <a:xfrm>
            <a:off x="9695494" y="6313743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FFFFFF"/>
                </a:solidFill>
              </a:rPr>
              <a:t>ESG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993E2CE-2B16-C74C-D651-15F8C3AB5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83" y="1684962"/>
            <a:ext cx="1613199" cy="1209899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2D49448-768A-180F-BB49-7809D2D633D9}"/>
              </a:ext>
            </a:extLst>
          </p:cNvPr>
          <p:cNvCxnSpPr>
            <a:cxnSpLocks/>
          </p:cNvCxnSpPr>
          <p:nvPr/>
        </p:nvCxnSpPr>
        <p:spPr>
          <a:xfrm>
            <a:off x="2250134" y="2950377"/>
            <a:ext cx="0" cy="41697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9D38BFE-8862-8C62-A847-590AFA6C7918}"/>
              </a:ext>
            </a:extLst>
          </p:cNvPr>
          <p:cNvCxnSpPr>
            <a:cxnSpLocks/>
          </p:cNvCxnSpPr>
          <p:nvPr/>
        </p:nvCxnSpPr>
        <p:spPr>
          <a:xfrm>
            <a:off x="2250133" y="4551434"/>
            <a:ext cx="0" cy="41697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84EDAA4D-8768-57A7-67F2-6855EA8DA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66" b="34637"/>
          <a:stretch>
            <a:fillRect/>
          </a:stretch>
        </p:blipFill>
        <p:spPr>
          <a:xfrm>
            <a:off x="1287233" y="3429000"/>
            <a:ext cx="1925801" cy="10674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C3F22D5-E7F4-C8F1-3D72-B4F7DD51D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89" y="4968413"/>
            <a:ext cx="2000386" cy="839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A66EF2CB-9C32-AA8B-F967-AD2B4C3D1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48" y="2071589"/>
            <a:ext cx="2815354" cy="8216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561750D-B01E-18E9-0618-23BE7BE15D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18" y="3266436"/>
            <a:ext cx="2718516" cy="765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84DCB0C-FC60-07ED-676D-B2EA105B28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59" y="4342290"/>
            <a:ext cx="2826508" cy="936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Graphic 50" descr="Trophy with solid fill">
            <a:extLst>
              <a:ext uri="{FF2B5EF4-FFF2-40B4-BE49-F238E27FC236}">
                <a16:creationId xmlns:a16="http://schemas.microsoft.com/office/drawing/2014/main" id="{9A20E41E-CF74-6091-694F-0608E372F4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16851" y="2185043"/>
            <a:ext cx="661333" cy="661333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9F631EC-4B82-30B0-CC91-09BA657F1389}"/>
              </a:ext>
            </a:extLst>
          </p:cNvPr>
          <p:cNvSpPr/>
          <p:nvPr/>
        </p:nvSpPr>
        <p:spPr>
          <a:xfrm>
            <a:off x="8414362" y="3238024"/>
            <a:ext cx="3005278" cy="74889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Large Nuclear</a:t>
            </a:r>
          </a:p>
          <a:p>
            <a:pPr algn="ctr"/>
            <a:r>
              <a:rPr lang="en-CA" dirty="0"/>
              <a:t>1+ GW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D9E25576-EB65-7A3E-F15B-8CAB9403E6D5}"/>
              </a:ext>
            </a:extLst>
          </p:cNvPr>
          <p:cNvSpPr/>
          <p:nvPr/>
        </p:nvSpPr>
        <p:spPr>
          <a:xfrm>
            <a:off x="8414362" y="4091834"/>
            <a:ext cx="3005278" cy="748892"/>
          </a:xfrm>
          <a:prstGeom prst="roundRect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SMR</a:t>
            </a:r>
          </a:p>
          <a:p>
            <a:pPr algn="ctr"/>
            <a:r>
              <a:rPr lang="en-CA" dirty="0"/>
              <a:t>300 MW (NuScale)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C2F2599-25E3-1526-934E-D02D80E11955}"/>
              </a:ext>
            </a:extLst>
          </p:cNvPr>
          <p:cNvSpPr/>
          <p:nvPr/>
        </p:nvSpPr>
        <p:spPr>
          <a:xfrm>
            <a:off x="8414362" y="4936242"/>
            <a:ext cx="3005278" cy="748892"/>
          </a:xfrm>
          <a:prstGeom prst="roundRect">
            <a:avLst/>
          </a:prstGeom>
          <a:solidFill>
            <a:srgbClr val="4EAB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Microreactor</a:t>
            </a:r>
          </a:p>
          <a:p>
            <a:pPr algn="ctr"/>
            <a:r>
              <a:rPr lang="en-CA" dirty="0"/>
              <a:t>15 MW (OKLO/</a:t>
            </a:r>
            <a:r>
              <a:rPr lang="en-CA" b="1" dirty="0"/>
              <a:t>NANO</a:t>
            </a:r>
            <a:r>
              <a:rPr lang="en-CA" dirty="0"/>
              <a:t>)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97722EDD-3CFD-4F51-8BF0-748A7C166C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703" y="1557520"/>
            <a:ext cx="2627868" cy="15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5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8BC1C0-C3B9-3F85-D6EB-05726830E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9C403F-2A17-4E4E-7CA8-518E09350F9D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F65FBF1-18DA-0F84-1AF6-F45B54E63FDF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E8E8E8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9C03AF-2C8F-4726-DA0E-8F5E959AB15F}"/>
              </a:ext>
            </a:extLst>
          </p:cNvPr>
          <p:cNvSpPr txBox="1"/>
          <p:nvPr/>
        </p:nvSpPr>
        <p:spPr>
          <a:xfrm>
            <a:off x="1055687" y="6313748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Stock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030738-531B-8542-81FB-FA49B96A3C4D}"/>
              </a:ext>
            </a:extLst>
          </p:cNvPr>
          <p:cNvSpPr txBox="1"/>
          <p:nvPr/>
        </p:nvSpPr>
        <p:spPr>
          <a:xfrm>
            <a:off x="2497133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Business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FC9114-F6D4-2717-0B20-1A48292B9BD6}"/>
              </a:ext>
            </a:extLst>
          </p:cNvPr>
          <p:cNvSpPr txBox="1"/>
          <p:nvPr/>
        </p:nvSpPr>
        <p:spPr>
          <a:xfrm>
            <a:off x="3937754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Industry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764FB-7255-25E8-0B6C-C9B754345A44}"/>
              </a:ext>
            </a:extLst>
          </p:cNvPr>
          <p:cNvSpPr txBox="1"/>
          <p:nvPr/>
        </p:nvSpPr>
        <p:spPr>
          <a:xfrm>
            <a:off x="5379390" y="6313746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Financials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945A97-E682-8DD9-7C1C-B44F2E7FB299}"/>
              </a:ext>
            </a:extLst>
          </p:cNvPr>
          <p:cNvSpPr txBox="1"/>
          <p:nvPr/>
        </p:nvSpPr>
        <p:spPr>
          <a:xfrm>
            <a:off x="6817217" y="6313745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D97B17-1BD5-4D6D-F484-9C3C1A24464B}"/>
              </a:ext>
            </a:extLst>
          </p:cNvPr>
          <p:cNvSpPr txBox="1"/>
          <p:nvPr/>
        </p:nvSpPr>
        <p:spPr>
          <a:xfrm>
            <a:off x="8257477" y="6313744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CD9C53-C65C-9CA1-B209-882BCDF23D2F}"/>
              </a:ext>
            </a:extLst>
          </p:cNvPr>
          <p:cNvSpPr txBox="1"/>
          <p:nvPr/>
        </p:nvSpPr>
        <p:spPr>
          <a:xfrm>
            <a:off x="9695494" y="6313743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Risks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78C55AEE-C6CE-A6DF-E2A0-3D6DB845E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3E7711-176F-82BF-7437-21F5FB872A57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rgbClr val="4EA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Valuation Summary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DCF Model with Monte Carlo Validation | Target Price: $48.00 (34.57% Upside)</a:t>
            </a:r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80127A89-A6C6-F596-268B-23C11B7E8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61"/>
          <a:stretch>
            <a:fillRect/>
          </a:stretch>
        </p:blipFill>
        <p:spPr>
          <a:xfrm>
            <a:off x="8810141" y="6035967"/>
            <a:ext cx="281414" cy="274490"/>
          </a:xfrm>
          <a:prstGeom prst="rect">
            <a:avLst/>
          </a:prstGeom>
        </p:spPr>
      </p:pic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2E71212D-1273-89C4-8A39-7A732975934F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463040"/>
          <a:ext cx="5486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4CB111D-66D7-CD8E-AD02-1EE35FEA8ED3}"/>
              </a:ext>
            </a:extLst>
          </p:cNvPr>
          <p:cNvGraphicFramePr>
            <a:graphicFrameLocks noGrp="1"/>
          </p:cNvGraphicFramePr>
          <p:nvPr/>
        </p:nvGraphicFramePr>
        <p:xfrm>
          <a:off x="6400800" y="1463040"/>
          <a:ext cx="50292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2336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</a:defRPr>
                      </a:pPr>
                      <a:r>
                        <a:t>Method</a:t>
                      </a:r>
                    </a:p>
                  </a:txBody>
                  <a:tcPr>
                    <a:solidFill>
                      <a:srgbClr val="4EAB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</a:defRPr>
                      </a:pPr>
                      <a:r>
                        <a:t>Weight</a:t>
                      </a:r>
                    </a:p>
                  </a:txBody>
                  <a:tcPr>
                    <a:solidFill>
                      <a:srgbClr val="4EAB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</a:defRPr>
                      </a:pPr>
                      <a:r>
                        <a:t>Value</a:t>
                      </a:r>
                    </a:p>
                  </a:txBody>
                  <a:tcPr>
                    <a:solidFill>
                      <a:srgbClr val="4EAB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ctr">
                        <a:defRPr sz="1200">
                          <a:solidFill>
                            <a:srgbClr val="FFFFFF"/>
                          </a:solidFill>
                        </a:defRPr>
                      </a:pPr>
                      <a:r>
                        <a:t>DCF (Base Case)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>
                          <a:solidFill>
                            <a:srgbClr val="FFFFFF"/>
                          </a:solidFill>
                        </a:defRPr>
                      </a:pPr>
                      <a:r>
                        <a:t>70%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>
                          <a:solidFill>
                            <a:srgbClr val="FFFFFF"/>
                          </a:solidFill>
                        </a:defRPr>
                      </a:pPr>
                      <a:r>
                        <a:t>$46.90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ctr">
                        <a:defRPr sz="1200">
                          <a:solidFill>
                            <a:srgbClr val="FFFFFF"/>
                          </a:solidFill>
                        </a:defRPr>
                      </a:pPr>
                      <a:r>
                        <a:t>Monte Carlo (Median)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>
                          <a:solidFill>
                            <a:srgbClr val="FFFFFF"/>
                          </a:solidFill>
                        </a:defRPr>
                      </a:pPr>
                      <a:r>
                        <a:t>20%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>
                          <a:solidFill>
                            <a:srgbClr val="FFFFFF"/>
                          </a:solidFill>
                        </a:defRPr>
                      </a:pPr>
                      <a:r>
                        <a:t>$51.40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ctr">
                        <a:defRPr sz="1200">
                          <a:solidFill>
                            <a:srgbClr val="FFFFFF"/>
                          </a:solidFill>
                        </a:defRPr>
                      </a:pPr>
                      <a:r>
                        <a:t>Probability-Weighted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>
                          <a:solidFill>
                            <a:srgbClr val="FFFFFF"/>
                          </a:solidFill>
                        </a:defRPr>
                      </a:pPr>
                      <a:r>
                        <a:t>10%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>
                          <a:solidFill>
                            <a:srgbClr val="FFFFFF"/>
                          </a:solidFill>
                        </a:defRPr>
                      </a:pPr>
                      <a:r>
                        <a:t>$50.30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</a:defRPr>
                      </a:pPr>
                      <a:r>
                        <a:t>Weighted Target</a:t>
                      </a:r>
                    </a:p>
                  </a:txBody>
                  <a:tcPr>
                    <a:solidFill>
                      <a:srgbClr val="2E7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</a:defRPr>
                      </a:pPr>
                      <a:r>
                        <a:t>100%</a:t>
                      </a:r>
                    </a:p>
                  </a:txBody>
                  <a:tcPr>
                    <a:solidFill>
                      <a:srgbClr val="2E7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</a:defRPr>
                      </a:pPr>
                      <a:r>
                        <a:t>$48.00</a:t>
                      </a:r>
                    </a:p>
                  </a:txBody>
                  <a:tcPr>
                    <a:solidFill>
                      <a:srgbClr val="2E7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02FF52DC-595F-B27B-6AE5-C0013DB56594}"/>
              </a:ext>
            </a:extLst>
          </p:cNvPr>
          <p:cNvSpPr txBox="1"/>
          <p:nvPr/>
        </p:nvSpPr>
        <p:spPr>
          <a:xfrm>
            <a:off x="6400800" y="3840480"/>
            <a:ext cx="50292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4EAB47"/>
                </a:solidFill>
              </a:defRPr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4EA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Target Price: $48.00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47.78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% Upside from $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25.07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8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98662C-1FA4-9768-8215-E3AB11B69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7F7FDD-02B4-C87C-E2EC-6802B04D0215}"/>
              </a:ext>
            </a:extLst>
          </p:cNvPr>
          <p:cNvCxnSpPr>
            <a:cxnSpLocks/>
          </p:cNvCxnSpPr>
          <p:nvPr/>
        </p:nvCxnSpPr>
        <p:spPr>
          <a:xfrm>
            <a:off x="334178" y="6173214"/>
            <a:ext cx="11519971" cy="0"/>
          </a:xfrm>
          <a:prstGeom prst="line">
            <a:avLst/>
          </a:prstGeom>
          <a:ln w="31750">
            <a:solidFill>
              <a:srgbClr val="4EAB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67BE84B-8FFC-95A4-8B66-6DB38D2E63DF}"/>
              </a:ext>
            </a:extLst>
          </p:cNvPr>
          <p:cNvSpPr txBox="1"/>
          <p:nvPr/>
        </p:nvSpPr>
        <p:spPr>
          <a:xfrm>
            <a:off x="11573665" y="6207502"/>
            <a:ext cx="4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E8E8E8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AAC8E-1D64-6F5D-F2B3-F6372DBC75DF}"/>
              </a:ext>
            </a:extLst>
          </p:cNvPr>
          <p:cNvSpPr txBox="1"/>
          <p:nvPr/>
        </p:nvSpPr>
        <p:spPr>
          <a:xfrm>
            <a:off x="1055687" y="6313748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Stock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554F14-0333-8502-EA09-EC93E981178A}"/>
              </a:ext>
            </a:extLst>
          </p:cNvPr>
          <p:cNvSpPr txBox="1"/>
          <p:nvPr/>
        </p:nvSpPr>
        <p:spPr>
          <a:xfrm>
            <a:off x="2497133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Business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686EF-9A2B-BC54-2CAF-094542EF8925}"/>
              </a:ext>
            </a:extLst>
          </p:cNvPr>
          <p:cNvSpPr txBox="1"/>
          <p:nvPr/>
        </p:nvSpPr>
        <p:spPr>
          <a:xfrm>
            <a:off x="3937754" y="6313747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Industry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20795-ED14-3CAE-D469-8E9FC7340FE2}"/>
              </a:ext>
            </a:extLst>
          </p:cNvPr>
          <p:cNvSpPr txBox="1"/>
          <p:nvPr/>
        </p:nvSpPr>
        <p:spPr>
          <a:xfrm>
            <a:off x="5379390" y="6313746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Financials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596736-985D-ABDE-C072-EF9BD9285489}"/>
              </a:ext>
            </a:extLst>
          </p:cNvPr>
          <p:cNvSpPr txBox="1"/>
          <p:nvPr/>
        </p:nvSpPr>
        <p:spPr>
          <a:xfrm>
            <a:off x="6817217" y="6313745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C21B6-715D-A8E8-5F0F-58255B906819}"/>
              </a:ext>
            </a:extLst>
          </p:cNvPr>
          <p:cNvSpPr txBox="1"/>
          <p:nvPr/>
        </p:nvSpPr>
        <p:spPr>
          <a:xfrm>
            <a:off x="8257477" y="6313744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EC249B-4DD8-FD85-4676-D11C9F85CD23}"/>
              </a:ext>
            </a:extLst>
          </p:cNvPr>
          <p:cNvSpPr txBox="1"/>
          <p:nvPr/>
        </p:nvSpPr>
        <p:spPr>
          <a:xfrm>
            <a:off x="9695494" y="6313743"/>
            <a:ext cx="144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Risks</a:t>
            </a:r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2445BEFF-37DD-E989-803A-7CA632C80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7" y="337556"/>
            <a:ext cx="2366236" cy="6905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7DD0EC-02DD-5EB0-DBE5-32F1B2FACD8B}"/>
              </a:ext>
            </a:extLst>
          </p:cNvPr>
          <p:cNvSpPr txBox="1"/>
          <p:nvPr/>
        </p:nvSpPr>
        <p:spPr>
          <a:xfrm>
            <a:off x="329798" y="439518"/>
            <a:ext cx="9269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rgbClr val="4EA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Key Valuation Drivers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Stage-Based WACC, Core Assumptions &amp; Target Price Derivation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067F09-0D50-8960-C5C2-51B0BEB98D72}"/>
              </a:ext>
            </a:extLst>
          </p:cNvPr>
          <p:cNvSpPr txBox="1"/>
          <p:nvPr/>
        </p:nvSpPr>
        <p:spPr>
          <a:xfrm>
            <a:off x="457200" y="1188720"/>
            <a:ext cx="36576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7FC236"/>
                </a:solidFill>
              </a:defRPr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7FC2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Stage-Based WACC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D84CCB9-5E47-4500-F450-29B89FB70E14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554480"/>
          <a:ext cx="36576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Stage</a:t>
                      </a:r>
                    </a:p>
                  </a:txBody>
                  <a:tcPr>
                    <a:solidFill>
                      <a:srgbClr val="4EAB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WACC</a:t>
                      </a:r>
                    </a:p>
                  </a:txBody>
                  <a:tcPr>
                    <a:solidFill>
                      <a:srgbClr val="4EAB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Timeline</a:t>
                      </a:r>
                    </a:p>
                  </a:txBody>
                  <a:tcPr>
                    <a:solidFill>
                      <a:srgbClr val="4EAB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FFFFFF"/>
                          </a:solidFill>
                        </a:defRPr>
                      </a:pPr>
                      <a:r>
                        <a:t>Pre-License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FFFFFF"/>
                          </a:solidFill>
                        </a:defRPr>
                      </a:pPr>
                      <a:r>
                        <a:t>22%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FFFFFF"/>
                          </a:solidFill>
                        </a:defRPr>
                      </a:pPr>
                      <a:r>
                        <a:t>2025-2027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FFFFFF"/>
                          </a:solidFill>
                        </a:defRPr>
                      </a:pPr>
                      <a:r>
                        <a:t>Post-Construction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FFFFFF"/>
                          </a:solidFill>
                        </a:defRPr>
                      </a:pPr>
                      <a:r>
                        <a:t>16%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FFFFFF"/>
                          </a:solidFill>
                        </a:defRPr>
                      </a:pPr>
                      <a:r>
                        <a:t>2027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FFFFFF"/>
                          </a:solidFill>
                        </a:defRPr>
                      </a:pPr>
                      <a:r>
                        <a:t>Post-Operating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FFFFFF"/>
                          </a:solidFill>
                        </a:defRPr>
                      </a:pPr>
                      <a:r>
                        <a:t>13%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FFFFFF"/>
                          </a:solidFill>
                        </a:defRPr>
                      </a:pPr>
                      <a:r>
                        <a:t>2029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FFFFFF"/>
                          </a:solidFill>
                        </a:defRPr>
                      </a:pPr>
                      <a:r>
                        <a:t>Commercial Ops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FFFFFF"/>
                          </a:solidFill>
                        </a:defRPr>
                      </a:pPr>
                      <a:r>
                        <a:t>11%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FFFFFF"/>
                          </a:solidFill>
                        </a:defRPr>
                      </a:pPr>
                      <a:r>
                        <a:t>2031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rPr dirty="0"/>
                        <a:t>Mature Ops</a:t>
                      </a:r>
                    </a:p>
                  </a:txBody>
                  <a:tcPr>
                    <a:solidFill>
                      <a:srgbClr val="2E7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9%</a:t>
                      </a:r>
                    </a:p>
                  </a:txBody>
                  <a:tcPr>
                    <a:solidFill>
                      <a:srgbClr val="2E7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rPr dirty="0"/>
                        <a:t>2035+</a:t>
                      </a:r>
                    </a:p>
                  </a:txBody>
                  <a:tcPr>
                    <a:solidFill>
                      <a:srgbClr val="2E7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B7F0664-7C0A-3AAE-07CF-1A4DAC183485}"/>
              </a:ext>
            </a:extLst>
          </p:cNvPr>
          <p:cNvSpPr txBox="1"/>
          <p:nvPr/>
        </p:nvSpPr>
        <p:spPr>
          <a:xfrm>
            <a:off x="457200" y="3657600"/>
            <a:ext cx="3657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i="1">
                <a:solidFill>
                  <a:srgbClr val="AAAAAA"/>
                </a:solidFill>
              </a:defRPr>
            </a:pPr>
            <a:r>
              <a:rPr kumimoji="0" sz="900" b="0" i="1" u="none" strike="noStrike" kern="1200" cap="none" spc="0" normalizeH="0" baseline="0" noProof="0" dirty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13 percentage point reduction reflects de-risking from pre-revenue development to established fleet operator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62A732-3F6C-8687-CADA-D3DF145DFB19}"/>
              </a:ext>
            </a:extLst>
          </p:cNvPr>
          <p:cNvSpPr txBox="1"/>
          <p:nvPr/>
        </p:nvSpPr>
        <p:spPr>
          <a:xfrm>
            <a:off x="4389120" y="1188720"/>
            <a:ext cx="32004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7FC236"/>
                </a:solidFill>
              </a:defRPr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7FC2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Key Assumptions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4CBCA1-6802-EE18-E261-53A671A2E1F1}"/>
              </a:ext>
            </a:extLst>
          </p:cNvPr>
          <p:cNvSpPr txBox="1"/>
          <p:nvPr/>
        </p:nvSpPr>
        <p:spPr>
          <a:xfrm>
            <a:off x="4389120" y="1554480"/>
            <a:ext cx="3474720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rgbClr val="FFFFFF"/>
                </a:solidFill>
              </a:defRPr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• FOAK Unit Cost: $350M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rgbClr val="FFFFFF"/>
                </a:solidFill>
              </a:defRPr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• Cost per kW: $23,333/kW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rgbClr val="FFFFFF"/>
                </a:solidFill>
              </a:defRPr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• Learning Rate: 85%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rgbClr val="FFFFFF"/>
                </a:solidFill>
              </a:defRPr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• Terminal Growth: 2.0%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rgbClr val="FFFFFF"/>
                </a:solidFill>
              </a:defRPr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• Capacity Factor: 90%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rgbClr val="FFFFFF"/>
                </a:solidFill>
              </a:defRPr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• Operating Life: 20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rgbClr val="FFFFFF"/>
                </a:solidFill>
              </a:defRPr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• Refueling Cycle: 10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rgbClr val="FFFFFF"/>
                </a:solidFill>
              </a:defRPr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• Annual Generation: 118,260 MWh/unit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4D5299-8D06-CC27-86E3-D246EE8C14D5}"/>
              </a:ext>
            </a:extLst>
          </p:cNvPr>
          <p:cNvSpPr txBox="1"/>
          <p:nvPr/>
        </p:nvSpPr>
        <p:spPr>
          <a:xfrm>
            <a:off x="8229600" y="1188720"/>
            <a:ext cx="36576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7FC236"/>
                </a:solidFill>
              </a:defRPr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7FC2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Target Price Derivation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99B533A-98EF-5B51-D95F-9BBDA268C449}"/>
              </a:ext>
            </a:extLst>
          </p:cNvPr>
          <p:cNvGraphicFramePr>
            <a:graphicFrameLocks noGrp="1"/>
          </p:cNvGraphicFramePr>
          <p:nvPr/>
        </p:nvGraphicFramePr>
        <p:xfrm>
          <a:off x="8229600" y="1554480"/>
          <a:ext cx="347472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8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9184">
                <a:tc>
                  <a:txBody>
                    <a:bodyPr/>
                    <a:lstStyle/>
                    <a:p>
                      <a:pPr algn="ctr">
                        <a:defRPr sz="1100" b="1">
                          <a:solidFill>
                            <a:srgbClr val="FFFFFF"/>
                          </a:solidFill>
                        </a:defRPr>
                      </a:pPr>
                      <a:r>
                        <a:t>Method</a:t>
                      </a:r>
                    </a:p>
                  </a:txBody>
                  <a:tcPr>
                    <a:solidFill>
                      <a:srgbClr val="4EAB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>
                          <a:solidFill>
                            <a:srgbClr val="FFFFFF"/>
                          </a:solidFill>
                        </a:defRPr>
                      </a:pPr>
                      <a:r>
                        <a:t>Weight</a:t>
                      </a:r>
                    </a:p>
                  </a:txBody>
                  <a:tcPr>
                    <a:solidFill>
                      <a:srgbClr val="4EAB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>
                          <a:solidFill>
                            <a:srgbClr val="FFFFFF"/>
                          </a:solidFill>
                        </a:defRPr>
                      </a:pPr>
                      <a:r>
                        <a:t>Value</a:t>
                      </a:r>
                    </a:p>
                  </a:txBody>
                  <a:tcPr>
                    <a:solidFill>
                      <a:srgbClr val="4EAB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algn="ctr">
                        <a:defRPr sz="1100">
                          <a:solidFill>
                            <a:srgbClr val="FFFFFF"/>
                          </a:solidFill>
                        </a:defRPr>
                      </a:pPr>
                      <a:r>
                        <a:t>DCF (Base)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>
                          <a:solidFill>
                            <a:srgbClr val="FFFFFF"/>
                          </a:solidFill>
                        </a:defRPr>
                      </a:pPr>
                      <a:r>
                        <a:t>70%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>
                          <a:solidFill>
                            <a:srgbClr val="FFFFFF"/>
                          </a:solidFill>
                        </a:defRPr>
                      </a:pPr>
                      <a:r>
                        <a:t>$46.90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algn="ctr">
                        <a:defRPr sz="1100">
                          <a:solidFill>
                            <a:srgbClr val="FFFFFF"/>
                          </a:solidFill>
                        </a:defRPr>
                      </a:pPr>
                      <a:r>
                        <a:t>Monte Carlo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>
                          <a:solidFill>
                            <a:srgbClr val="FFFFFF"/>
                          </a:solidFill>
                        </a:defRPr>
                      </a:pPr>
                      <a:r>
                        <a:t>20%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>
                          <a:solidFill>
                            <a:srgbClr val="FFFFFF"/>
                          </a:solidFill>
                        </a:defRPr>
                      </a:pPr>
                      <a:r>
                        <a:t>$51.40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algn="ctr">
                        <a:defRPr sz="1100">
                          <a:solidFill>
                            <a:srgbClr val="FFFFFF"/>
                          </a:solidFill>
                        </a:defRPr>
                      </a:pPr>
                      <a:r>
                        <a:t>Prob-Weighted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>
                          <a:solidFill>
                            <a:srgbClr val="FFFFFF"/>
                          </a:solidFill>
                        </a:defRPr>
                      </a:pPr>
                      <a:r>
                        <a:t>10%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>
                          <a:solidFill>
                            <a:srgbClr val="FFFFFF"/>
                          </a:solidFill>
                        </a:defRPr>
                      </a:pPr>
                      <a:r>
                        <a:t>$50.30</a:t>
                      </a:r>
                    </a:p>
                  </a:txBody>
                  <a:tcPr>
                    <a:solidFill>
                      <a:srgbClr val="0A15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algn="ctr">
                        <a:defRPr sz="1100" b="1">
                          <a:solidFill>
                            <a:srgbClr val="FFFFFF"/>
                          </a:solidFill>
                        </a:defRPr>
                      </a:pPr>
                      <a:r>
                        <a:t>Target Price</a:t>
                      </a:r>
                    </a:p>
                  </a:txBody>
                  <a:tcPr>
                    <a:solidFill>
                      <a:srgbClr val="28A0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>
                          <a:solidFill>
                            <a:srgbClr val="FFFFFF"/>
                          </a:solidFill>
                        </a:defRPr>
                      </a:pPr>
                      <a:r>
                        <a:t>100%</a:t>
                      </a:r>
                    </a:p>
                  </a:txBody>
                  <a:tcPr>
                    <a:solidFill>
                      <a:srgbClr val="28A0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>
                          <a:solidFill>
                            <a:srgbClr val="FFFFFF"/>
                          </a:solidFill>
                        </a:defRPr>
                      </a:pPr>
                      <a:r>
                        <a:t>$48.00</a:t>
                      </a:r>
                    </a:p>
                  </a:txBody>
                  <a:tcPr>
                    <a:solidFill>
                      <a:srgbClr val="28A0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0E75B37-2754-F177-A4C2-8A02A3B793B9}"/>
              </a:ext>
            </a:extLst>
          </p:cNvPr>
          <p:cNvSpPr txBox="1"/>
          <p:nvPr/>
        </p:nvSpPr>
        <p:spPr>
          <a:xfrm>
            <a:off x="8229600" y="3474720"/>
            <a:ext cx="34747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EAB47"/>
                </a:solidFill>
              </a:defRPr>
            </a:pPr>
            <a:r>
              <a: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4EA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$48.00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FFFFF"/>
                </a:solidFill>
              </a:defRP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47.78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% Upside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AAAAAA"/>
                </a:solidFill>
              </a:defRPr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from $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25.07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current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E47F41-4C38-F295-E7A5-E456BCBD0926}"/>
              </a:ext>
            </a:extLst>
          </p:cNvPr>
          <p:cNvSpPr txBox="1"/>
          <p:nvPr/>
        </p:nvSpPr>
        <p:spPr>
          <a:xfrm>
            <a:off x="457200" y="4204581"/>
            <a:ext cx="10972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4EAB47"/>
                </a:solidFill>
              </a:defRPr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4EA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Investment Thesis Highlights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E55FDAC-B4C6-5130-FEA6-B01D298E602C}"/>
              </a:ext>
            </a:extLst>
          </p:cNvPr>
          <p:cNvSpPr/>
          <p:nvPr/>
        </p:nvSpPr>
        <p:spPr>
          <a:xfrm>
            <a:off x="329798" y="4506444"/>
            <a:ext cx="5078936" cy="43086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Long-Duration Revenue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431B739-52A8-8AA8-7EF1-94A9FCEC9D5D}"/>
              </a:ext>
            </a:extLst>
          </p:cNvPr>
          <p:cNvSpPr/>
          <p:nvPr/>
        </p:nvSpPr>
        <p:spPr>
          <a:xfrm>
            <a:off x="329798" y="5011804"/>
            <a:ext cx="5078936" cy="43086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Demand Tailwinds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1E9C26A-E4C8-932B-71E1-5B979AE4C42F}"/>
              </a:ext>
            </a:extLst>
          </p:cNvPr>
          <p:cNvSpPr/>
          <p:nvPr/>
        </p:nvSpPr>
        <p:spPr>
          <a:xfrm>
            <a:off x="329798" y="5514317"/>
            <a:ext cx="5078936" cy="43086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Margin Expansion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7290246-CCF5-25E5-5426-04C89DEEBA7D}"/>
              </a:ext>
            </a:extLst>
          </p:cNvPr>
          <p:cNvSpPr/>
          <p:nvPr/>
        </p:nvSpPr>
        <p:spPr>
          <a:xfrm>
            <a:off x="216204" y="4482758"/>
            <a:ext cx="481991" cy="48199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7A7E0F9-2844-4237-0052-5B3E36BFAAC0}"/>
              </a:ext>
            </a:extLst>
          </p:cNvPr>
          <p:cNvSpPr/>
          <p:nvPr/>
        </p:nvSpPr>
        <p:spPr>
          <a:xfrm>
            <a:off x="216204" y="4985271"/>
            <a:ext cx="481991" cy="481991"/>
          </a:xfrm>
          <a:prstGeom prst="ellipse">
            <a:avLst/>
          </a:prstGeom>
          <a:solidFill>
            <a:srgbClr val="4EAB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8B2C0BC-71A0-4654-F891-23FDB02E5C85}"/>
              </a:ext>
            </a:extLst>
          </p:cNvPr>
          <p:cNvSpPr/>
          <p:nvPr/>
        </p:nvSpPr>
        <p:spPr>
          <a:xfrm>
            <a:off x="216204" y="5487784"/>
            <a:ext cx="481991" cy="48199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3" name="Graphic 32" descr="Bar graph with upward trend with solid fill">
            <a:extLst>
              <a:ext uri="{FF2B5EF4-FFF2-40B4-BE49-F238E27FC236}">
                <a16:creationId xmlns:a16="http://schemas.microsoft.com/office/drawing/2014/main" id="{C20AF91D-C724-52F7-1A31-67C973E0D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8121" y="5566419"/>
            <a:ext cx="378156" cy="378156"/>
          </a:xfrm>
          <a:prstGeom prst="rect">
            <a:avLst/>
          </a:prstGeom>
        </p:spPr>
      </p:pic>
      <p:pic>
        <p:nvPicPr>
          <p:cNvPr id="35" name="Graphic 34" descr="Atom with solid fill">
            <a:extLst>
              <a:ext uri="{FF2B5EF4-FFF2-40B4-BE49-F238E27FC236}">
                <a16:creationId xmlns:a16="http://schemas.microsoft.com/office/drawing/2014/main" id="{B6D72E4A-03BB-C665-879D-BFC351F34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4807" y="5015946"/>
            <a:ext cx="424783" cy="424783"/>
          </a:xfrm>
          <a:prstGeom prst="rect">
            <a:avLst/>
          </a:prstGeom>
        </p:spPr>
      </p:pic>
      <p:pic>
        <p:nvPicPr>
          <p:cNvPr id="37" name="Graphic 36" descr="Battery charging with solid fill">
            <a:extLst>
              <a:ext uri="{FF2B5EF4-FFF2-40B4-BE49-F238E27FC236}">
                <a16:creationId xmlns:a16="http://schemas.microsoft.com/office/drawing/2014/main" id="{073A8E4D-5878-4B4B-A4D2-C64C7024C0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4807" y="4506443"/>
            <a:ext cx="430868" cy="430868"/>
          </a:xfrm>
          <a:prstGeom prst="rect">
            <a:avLst/>
          </a:prstGeom>
        </p:spPr>
      </p:pic>
      <p:pic>
        <p:nvPicPr>
          <p:cNvPr id="23" name="Picture 22" descr="A black and white logo&#10;&#10;AI-generated content may be incorrect.">
            <a:extLst>
              <a:ext uri="{FF2B5EF4-FFF2-40B4-BE49-F238E27FC236}">
                <a16:creationId xmlns:a16="http://schemas.microsoft.com/office/drawing/2014/main" id="{2847EA41-AD0C-BAC6-D0CE-DE828B835A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61"/>
          <a:stretch>
            <a:fillRect/>
          </a:stretch>
        </p:blipFill>
        <p:spPr>
          <a:xfrm>
            <a:off x="8810141" y="6035967"/>
            <a:ext cx="281414" cy="27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5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3f10db2-8882-45ab-89e0-cb0a7b05e6c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ADBF1596E75646895804A8D5FEEB49" ma:contentTypeVersion="10" ma:contentTypeDescription="Create a new document." ma:contentTypeScope="" ma:versionID="41eaba2b47a2658f96e6a3e9c970a230">
  <xsd:schema xmlns:xsd="http://www.w3.org/2001/XMLSchema" xmlns:xs="http://www.w3.org/2001/XMLSchema" xmlns:p="http://schemas.microsoft.com/office/2006/metadata/properties" xmlns:ns3="83f10db2-8882-45ab-89e0-cb0a7b05e6c0" targetNamespace="http://schemas.microsoft.com/office/2006/metadata/properties" ma:root="true" ma:fieldsID="5bdc1560af47bfa34a8692ddd432717f" ns3:_="">
    <xsd:import namespace="83f10db2-8882-45ab-89e0-cb0a7b05e6c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MediaServiceSystemTag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f10db2-8882-45ab-89e0-cb0a7b05e6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21133D-EDA3-49B7-9AB0-235C26510840}">
  <ds:schemaRefs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3f10db2-8882-45ab-89e0-cb0a7b05e6c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C70A47E-0D04-45E5-9593-6B946E14FB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654FB0-521D-4B7E-A280-EA988D168A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f10db2-8882-45ab-89e0-cb0a7b05e6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20632</TotalTime>
  <Words>2519</Words>
  <Application>Microsoft Office PowerPoint</Application>
  <PresentationFormat>Widescreen</PresentationFormat>
  <Paragraphs>822</Paragraphs>
  <Slides>57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Aptos</vt:lpstr>
      <vt:lpstr>Aptos Display</vt:lpstr>
      <vt:lpstr>Aptos Narrow</vt:lpstr>
      <vt:lpstr>Arial</vt:lpstr>
      <vt:lpstr>Calibri</vt:lpstr>
      <vt:lpstr>Office Theme</vt:lpstr>
      <vt:lpstr>Microsoft Excel Worksheet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Ryan Barker</dc:creator>
  <cp:lastModifiedBy>Ryan Barker</cp:lastModifiedBy>
  <cp:revision>4</cp:revision>
  <dcterms:created xsi:type="dcterms:W3CDTF">2025-10-21T17:16:08Z</dcterms:created>
  <dcterms:modified xsi:type="dcterms:W3CDTF">2026-02-19T04:50:15Z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0x0101003AADBF1596E75646895804A8D5FEEB49</vt:lpwstr>
  </property>
</Properties>
</file>